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1" r:id="rId3"/>
    <p:sldMasterId id="2147483724" r:id="rId4"/>
    <p:sldMasterId id="2147483736" r:id="rId5"/>
    <p:sldMasterId id="2147483772" r:id="rId6"/>
    <p:sldMasterId id="2147483784" r:id="rId7"/>
    <p:sldMasterId id="2147483808" r:id="rId8"/>
    <p:sldMasterId id="2147483820" r:id="rId9"/>
    <p:sldMasterId id="2147483833" r:id="rId10"/>
  </p:sldMasterIdLst>
  <p:notesMasterIdLst>
    <p:notesMasterId r:id="rId148"/>
  </p:notesMasterIdLst>
  <p:handoutMasterIdLst>
    <p:handoutMasterId r:id="rId149"/>
  </p:handoutMasterIdLst>
  <p:sldIdLst>
    <p:sldId id="676" r:id="rId11"/>
    <p:sldId id="680" r:id="rId12"/>
    <p:sldId id="681" r:id="rId13"/>
    <p:sldId id="259" r:id="rId14"/>
    <p:sldId id="659" r:id="rId15"/>
    <p:sldId id="317" r:id="rId16"/>
    <p:sldId id="506" r:id="rId17"/>
    <p:sldId id="585" r:id="rId18"/>
    <p:sldId id="281" r:id="rId19"/>
    <p:sldId id="574" r:id="rId20"/>
    <p:sldId id="583" r:id="rId21"/>
    <p:sldId id="668" r:id="rId22"/>
    <p:sldId id="670" r:id="rId23"/>
    <p:sldId id="283" r:id="rId24"/>
    <p:sldId id="582" r:id="rId25"/>
    <p:sldId id="586" r:id="rId26"/>
    <p:sldId id="664" r:id="rId27"/>
    <p:sldId id="584" r:id="rId28"/>
    <p:sldId id="285" r:id="rId29"/>
    <p:sldId id="587" r:id="rId30"/>
    <p:sldId id="678" r:id="rId31"/>
    <p:sldId id="516" r:id="rId32"/>
    <p:sldId id="310" r:id="rId33"/>
    <p:sldId id="313" r:id="rId34"/>
    <p:sldId id="311" r:id="rId35"/>
    <p:sldId id="529" r:id="rId36"/>
    <p:sldId id="532" r:id="rId37"/>
    <p:sldId id="523" r:id="rId38"/>
    <p:sldId id="273" r:id="rId39"/>
    <p:sldId id="531" r:id="rId40"/>
    <p:sldId id="606" r:id="rId41"/>
    <p:sldId id="306" r:id="rId42"/>
    <p:sldId id="533" r:id="rId43"/>
    <p:sldId id="547" r:id="rId44"/>
    <p:sldId id="546" r:id="rId45"/>
    <p:sldId id="639" r:id="rId46"/>
    <p:sldId id="548" r:id="rId47"/>
    <p:sldId id="549" r:id="rId48"/>
    <p:sldId id="673" r:id="rId49"/>
    <p:sldId id="675" r:id="rId50"/>
    <p:sldId id="536" r:id="rId51"/>
    <p:sldId id="674" r:id="rId52"/>
    <p:sldId id="671" r:id="rId53"/>
    <p:sldId id="528" r:id="rId54"/>
    <p:sldId id="551" r:id="rId55"/>
    <p:sldId id="537" r:id="rId56"/>
    <p:sldId id="530" r:id="rId57"/>
    <p:sldId id="645" r:id="rId58"/>
    <p:sldId id="658" r:id="rId59"/>
    <p:sldId id="555" r:id="rId60"/>
    <p:sldId id="557" r:id="rId61"/>
    <p:sldId id="556" r:id="rId62"/>
    <p:sldId id="535" r:id="rId63"/>
    <p:sldId id="514" r:id="rId64"/>
    <p:sldId id="643" r:id="rId65"/>
    <p:sldId id="266" r:id="rId66"/>
    <p:sldId id="276" r:id="rId67"/>
    <p:sldId id="646" r:id="rId68"/>
    <p:sldId id="397" r:id="rId69"/>
    <p:sldId id="277" r:id="rId70"/>
    <p:sldId id="262" r:id="rId71"/>
    <p:sldId id="269" r:id="rId72"/>
    <p:sldId id="542" r:id="rId73"/>
    <p:sldId id="322" r:id="rId74"/>
    <p:sldId id="545" r:id="rId75"/>
    <p:sldId id="320" r:id="rId76"/>
    <p:sldId id="647" r:id="rId77"/>
    <p:sldId id="588" r:id="rId78"/>
    <p:sldId id="517" r:id="rId79"/>
    <p:sldId id="323" r:id="rId80"/>
    <p:sldId id="558" r:id="rId81"/>
    <p:sldId id="509" r:id="rId82"/>
    <p:sldId id="611" r:id="rId83"/>
    <p:sldId id="577" r:id="rId84"/>
    <p:sldId id="578" r:id="rId85"/>
    <p:sldId id="648" r:id="rId86"/>
    <p:sldId id="649" r:id="rId87"/>
    <p:sldId id="332" r:id="rId88"/>
    <p:sldId id="657" r:id="rId89"/>
    <p:sldId id="371" r:id="rId90"/>
    <p:sldId id="333" r:id="rId91"/>
    <p:sldId id="334" r:id="rId92"/>
    <p:sldId id="337" r:id="rId93"/>
    <p:sldId id="349" r:id="rId94"/>
    <p:sldId id="350" r:id="rId95"/>
    <p:sldId id="353" r:id="rId96"/>
    <p:sldId id="355" r:id="rId97"/>
    <p:sldId id="579" r:id="rId98"/>
    <p:sldId id="518" r:id="rId99"/>
    <p:sldId id="360" r:id="rId100"/>
    <p:sldId id="368" r:id="rId101"/>
    <p:sldId id="618" r:id="rId102"/>
    <p:sldId id="619" r:id="rId103"/>
    <p:sldId id="638" r:id="rId104"/>
    <p:sldId id="609" r:id="rId105"/>
    <p:sldId id="519" r:id="rId106"/>
    <p:sldId id="511" r:id="rId107"/>
    <p:sldId id="512" r:id="rId108"/>
    <p:sldId id="513" r:id="rId109"/>
    <p:sldId id="656" r:id="rId110"/>
    <p:sldId id="598" r:id="rId111"/>
    <p:sldId id="599" r:id="rId112"/>
    <p:sldId id="591" r:id="rId113"/>
    <p:sldId id="650" r:id="rId114"/>
    <p:sldId id="589" r:id="rId115"/>
    <p:sldId id="651" r:id="rId116"/>
    <p:sldId id="590" r:id="rId117"/>
    <p:sldId id="594" r:id="rId118"/>
    <p:sldId id="612" r:id="rId119"/>
    <p:sldId id="637" r:id="rId120"/>
    <p:sldId id="614" r:id="rId121"/>
    <p:sldId id="672" r:id="rId122"/>
    <p:sldId id="644" r:id="rId123"/>
    <p:sldId id="390" r:id="rId124"/>
    <p:sldId id="408" r:id="rId125"/>
    <p:sldId id="329" r:id="rId126"/>
    <p:sldId id="610" r:id="rId127"/>
    <p:sldId id="667" r:id="rId128"/>
    <p:sldId id="520" r:id="rId129"/>
    <p:sldId id="404" r:id="rId130"/>
    <p:sldId id="604" r:id="rId131"/>
    <p:sldId id="613" r:id="rId132"/>
    <p:sldId id="623" r:id="rId133"/>
    <p:sldId id="622" r:id="rId134"/>
    <p:sldId id="621" r:id="rId135"/>
    <p:sldId id="624" r:id="rId136"/>
    <p:sldId id="625" r:id="rId137"/>
    <p:sldId id="626" r:id="rId138"/>
    <p:sldId id="631" r:id="rId139"/>
    <p:sldId id="630" r:id="rId140"/>
    <p:sldId id="425" r:id="rId141"/>
    <p:sldId id="652" r:id="rId142"/>
    <p:sldId id="653" r:id="rId143"/>
    <p:sldId id="666" r:id="rId144"/>
    <p:sldId id="654" r:id="rId145"/>
    <p:sldId id="662" r:id="rId146"/>
    <p:sldId id="661" r:id="rId1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6600"/>
    <a:srgbClr val="000000"/>
    <a:srgbClr val="FFFF66"/>
    <a:srgbClr val="28E4F8"/>
    <a:srgbClr val="0E1509"/>
    <a:srgbClr val="663300"/>
    <a:srgbClr val="BD92DE"/>
    <a:srgbClr val="56597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11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7" d="100"/>
        <a:sy n="147" d="100"/>
      </p:scale>
      <p:origin x="0" y="-31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38" Type="http://schemas.openxmlformats.org/officeDocument/2006/relationships/slide" Target="slides/slide128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144" Type="http://schemas.openxmlformats.org/officeDocument/2006/relationships/slide" Target="slides/slide134.xml"/><Relationship Id="rId14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slide" Target="slides/slide12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50" Type="http://schemas.openxmlformats.org/officeDocument/2006/relationships/presProps" Target="presProps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16" Type="http://schemas.openxmlformats.org/officeDocument/2006/relationships/slide" Target="slides/slide106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137" Type="http://schemas.openxmlformats.org/officeDocument/2006/relationships/slide" Target="slides/slide12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40" Type="http://schemas.openxmlformats.org/officeDocument/2006/relationships/slide" Target="slides/slide130.xml"/><Relationship Id="rId145" Type="http://schemas.openxmlformats.org/officeDocument/2006/relationships/slide" Target="slides/slide135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43" Type="http://schemas.openxmlformats.org/officeDocument/2006/relationships/slide" Target="slides/slide133.xml"/><Relationship Id="rId148" Type="http://schemas.openxmlformats.org/officeDocument/2006/relationships/notesMaster" Target="notesMasters/notesMaster1.xml"/><Relationship Id="rId15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slide" Target="slides/slide131.xml"/><Relationship Id="rId146" Type="http://schemas.openxmlformats.org/officeDocument/2006/relationships/slide" Target="slides/slide13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52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slide" Target="slides/slide1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86D457-B5AA-42A4-B54B-9C097F8E0D9E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41D1FB-C623-4176-98A6-A29338BD2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99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00AEFB-7399-4133-B752-2066D70AEEB0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0EC1B9-57F8-48EB-BDE7-59A04DBA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3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555DFA-CFB2-46C5-9F25-B1AB92318BA3}" type="slidenum">
              <a:rPr lang="en-US" altLang="en-US" smtClean="0">
                <a:solidFill>
                  <a:srgbClr val="000000"/>
                </a:solidFill>
              </a:rPr>
              <a:pPr/>
              <a:t>48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8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7F1C96-7553-41A5-B02E-30B678D904D7}" type="slidenum">
              <a:rPr lang="en-US" altLang="en-US" smtClean="0">
                <a:solidFill>
                  <a:srgbClr val="000000"/>
                </a:solidFill>
              </a:rPr>
              <a:pPr/>
              <a:t>74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34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3913A3-EEEB-4E8C-B3FE-956E63A6C609}" type="slidenum">
              <a:rPr lang="en-US" altLang="en-US" smtClean="0">
                <a:solidFill>
                  <a:srgbClr val="000000"/>
                </a:solidFill>
              </a:rPr>
              <a:pPr/>
              <a:t>78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6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8F0AEF-BBFA-43B9-AF3E-B23057F77786}" type="slidenum">
              <a:rPr lang="en-US" altLang="en-US" smtClean="0">
                <a:solidFill>
                  <a:srgbClr val="000000"/>
                </a:solidFill>
              </a:rPr>
              <a:pPr/>
              <a:t>80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7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5DCC09-CEA8-4452-8CCC-164EDC7C4746}" type="slidenum">
              <a:rPr lang="en-US" altLang="en-US" smtClean="0">
                <a:solidFill>
                  <a:srgbClr val="000000"/>
                </a:solidFill>
              </a:rPr>
              <a:pPr/>
              <a:t>83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82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204111-D185-48A1-9C14-74943B370F38}" type="slidenum">
              <a:rPr lang="en-US" altLang="en-US" smtClean="0">
                <a:solidFill>
                  <a:srgbClr val="000000"/>
                </a:solidFill>
              </a:rPr>
              <a:pPr/>
              <a:t>84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20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2AC457-36F7-4C20-B9E5-9A34D491F0A9}" type="slidenum">
              <a:rPr lang="en-US" altLang="en-US" smtClean="0">
                <a:solidFill>
                  <a:srgbClr val="000000"/>
                </a:solidFill>
              </a:rPr>
              <a:pPr/>
              <a:t>85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91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409B34-11BE-44BD-B614-5811ED677F16}" type="slidenum">
              <a:rPr lang="en-US" altLang="en-US" smtClean="0">
                <a:solidFill>
                  <a:srgbClr val="000000"/>
                </a:solidFill>
              </a:rPr>
              <a:pPr/>
              <a:t>86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60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59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2E4B31-22B1-49F5-9E76-17E08894B129}" type="slidenum">
              <a:rPr lang="en-US" altLang="en-US" smtClean="0">
                <a:solidFill>
                  <a:srgbClr val="000000"/>
                </a:solidFill>
              </a:rPr>
              <a:pPr/>
              <a:t>90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66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F5D8FA-96BF-4DD6-9CC4-47939F1866A0}" type="slidenum">
              <a:rPr lang="en-US" altLang="en-US" smtClean="0">
                <a:solidFill>
                  <a:srgbClr val="000000"/>
                </a:solidFill>
              </a:rPr>
              <a:pPr/>
              <a:t>97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0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D2EFD4-646B-4F64-A318-04C0B69186A0}" type="slidenum">
              <a:rPr lang="en-US" altLang="en-US" smtClean="0">
                <a:solidFill>
                  <a:srgbClr val="000000"/>
                </a:solidFill>
              </a:rPr>
              <a:pPr/>
              <a:t>49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34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99D9EC-E945-427F-8E4F-93497C656F1A}" type="slidenum">
              <a:rPr lang="en-US" altLang="en-US" smtClean="0">
                <a:solidFill>
                  <a:srgbClr val="000000"/>
                </a:solidFill>
              </a:rPr>
              <a:pPr/>
              <a:t>98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10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BD980E-A56A-4187-9F0B-BE183B849C4E}" type="slidenum">
              <a:rPr lang="en-US" altLang="en-US" smtClean="0">
                <a:solidFill>
                  <a:srgbClr val="000000"/>
                </a:solidFill>
              </a:rPr>
              <a:pPr/>
              <a:t>99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2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A3082F-C592-4CF5-B66B-6174A8C75C2E}" type="slidenum">
              <a:rPr lang="en-US" altLang="en-US" smtClean="0">
                <a:solidFill>
                  <a:srgbClr val="000000"/>
                </a:solidFill>
              </a:rPr>
              <a:pPr/>
              <a:t>101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723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24A526-B1B8-435B-8FB8-E639CE860FAE}" type="slidenum">
              <a:rPr lang="en-US" altLang="en-US" smtClean="0">
                <a:solidFill>
                  <a:srgbClr val="000000"/>
                </a:solidFill>
              </a:rPr>
              <a:pPr/>
              <a:t>102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242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7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0523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34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31174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7"/>
          <p:cNvSpPr txBox="1">
            <a:spLocks noGrp="1" noChangeArrowheads="1"/>
          </p:cNvSpPr>
          <p:nvPr/>
        </p:nvSpPr>
        <p:spPr bwMode="auto">
          <a:xfrm>
            <a:off x="4066681" y="8989748"/>
            <a:ext cx="3110866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91" tIns="47546" rIns="95091" bIns="47546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4E710E1-487C-4B39-9B43-248DE892394C}" type="slidenum">
              <a:rPr lang="en-US" altLang="en-US" sz="1200">
                <a:solidFill>
                  <a:srgbClr val="000000"/>
                </a:solidFill>
              </a:rPr>
              <a:pPr algn="r" eaLnBrk="1" hangingPunct="1"/>
              <a:t>107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08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091" tIns="47546" rIns="95091" bIns="4754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69875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7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30990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313CAF-39F1-4CC3-AAC8-C05BE9D77902}" type="slidenum">
              <a:rPr lang="en-US" altLang="en-US" smtClean="0">
                <a:solidFill>
                  <a:srgbClr val="000000"/>
                </a:solidFill>
              </a:rPr>
              <a:pPr/>
              <a:t>111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76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313CAF-39F1-4CC3-AAC8-C05BE9D77902}" type="slidenum">
              <a:rPr lang="en-US" altLang="en-US" smtClean="0">
                <a:solidFill>
                  <a:srgbClr val="000000"/>
                </a:solidFill>
              </a:rPr>
              <a:pPr/>
              <a:t>112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26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686668-E491-48B5-A83F-AC79A6DE7E93}" type="slidenum">
              <a:rPr lang="en-US" altLang="en-US" smtClean="0">
                <a:solidFill>
                  <a:srgbClr val="000000"/>
                </a:solidFill>
              </a:rPr>
              <a:pPr/>
              <a:t>54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76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B3669A-4D3E-4725-BAD2-B55E20A89CE5}" type="slidenum">
              <a:rPr lang="en-US" altLang="en-US" smtClean="0">
                <a:solidFill>
                  <a:srgbClr val="000000"/>
                </a:solidFill>
              </a:rPr>
              <a:pPr/>
              <a:t>114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43228"/>
            <a:ext cx="5140960" cy="42092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32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313CAF-39F1-4CC3-AAC8-C05BE9D77902}" type="slidenum">
              <a:rPr lang="en-US" altLang="en-US" smtClean="0">
                <a:solidFill>
                  <a:srgbClr val="000000"/>
                </a:solidFill>
              </a:rPr>
              <a:pPr/>
              <a:t>115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651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74D609-15F5-4005-B8FA-04BD2BB91D06}" type="slidenum">
              <a:rPr lang="en-US" altLang="en-US" smtClean="0">
                <a:solidFill>
                  <a:srgbClr val="000000"/>
                </a:solidFill>
              </a:rPr>
              <a:pPr/>
              <a:t>116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46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1F7712-C955-44AF-9AED-CCD840F31883}" type="slidenum">
              <a:rPr lang="en-US" altLang="en-US" smtClean="0">
                <a:solidFill>
                  <a:srgbClr val="000000"/>
                </a:solidFill>
              </a:rPr>
              <a:pPr/>
              <a:t>118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28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85F4D5-9796-4BB0-BA0A-23BD4923B0B1}" type="slidenum">
              <a:rPr lang="en-US" altLang="en-US" smtClean="0"/>
              <a:pPr>
                <a:spcBef>
                  <a:spcPct val="0"/>
                </a:spcBef>
              </a:pPr>
              <a:t>123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091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CD31CF-6D10-46DB-B41A-699B8ADE5A4D}" type="slidenum">
              <a:rPr lang="en-US" altLang="en-US" smtClean="0"/>
              <a:pPr>
                <a:spcBef>
                  <a:spcPct val="0"/>
                </a:spcBef>
              </a:pPr>
              <a:t>124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38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A279D1-16D1-4D42-B1CC-3B487CFA688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85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0BDA39-DC59-45B0-8A52-2357CB788789}" type="slidenum">
              <a:rPr lang="en-US" altLang="en-US" smtClean="0">
                <a:solidFill>
                  <a:srgbClr val="000000"/>
                </a:solidFill>
              </a:rPr>
              <a:pPr/>
              <a:t>131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06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3C33F9-C794-4293-AC71-7FC707E2365A}" type="slidenum">
              <a:rPr lang="en-US" altLang="en-US" smtClean="0">
                <a:solidFill>
                  <a:srgbClr val="000000"/>
                </a:solidFill>
              </a:rPr>
              <a:pPr/>
              <a:t>133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71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9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686668-E491-48B5-A83F-AC79A6DE7E93}" type="slidenum">
              <a:rPr lang="en-US" altLang="en-US" smtClean="0">
                <a:solidFill>
                  <a:srgbClr val="000000"/>
                </a:solidFill>
              </a:rPr>
              <a:pPr/>
              <a:t>55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43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CC0228-F325-410D-BEB1-852E16F455B8}" type="slidenum">
              <a:rPr lang="en-US" altLang="en-US" smtClean="0">
                <a:solidFill>
                  <a:srgbClr val="000000"/>
                </a:solidFill>
              </a:rPr>
              <a:pPr/>
              <a:t>59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21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1F7712-C955-44AF-9AED-CCD840F31883}" type="slidenum">
              <a:rPr lang="en-US" altLang="en-US" smtClean="0">
                <a:solidFill>
                  <a:srgbClr val="000000"/>
                </a:solidFill>
              </a:rPr>
              <a:pPr/>
              <a:t>66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5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7A4158-0D8A-4BE4-9404-54A55ABE6E9E}" type="slidenum">
              <a:rPr lang="en-US" altLang="en-US" smtClean="0">
                <a:solidFill>
                  <a:srgbClr val="000000"/>
                </a:solidFill>
              </a:rPr>
              <a:pPr/>
              <a:t>67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43228"/>
            <a:ext cx="5140960" cy="42092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C999D1-B7B7-4E6A-BEA2-369B207937AF}" type="slidenum">
              <a:rPr lang="en-US" altLang="en-US" smtClean="0">
                <a:solidFill>
                  <a:srgbClr val="000000"/>
                </a:solidFill>
              </a:rPr>
              <a:pPr/>
              <a:t>68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43228"/>
            <a:ext cx="5140960" cy="42092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11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1721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172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165C7B-59B3-4F96-A168-766E0EF54A0A}" type="slidenum">
              <a:rPr lang="en-US" altLang="en-US" smtClean="0">
                <a:solidFill>
                  <a:srgbClr val="000000"/>
                </a:solidFill>
              </a:rPr>
              <a:pPr/>
              <a:t>70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6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1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669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CA782-DD11-45E6-8A94-738516DA8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350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49A0F-0AEF-42A1-98A6-63D73604D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594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948F5-9044-45FC-9E0C-F504F34A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561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387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746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053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719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908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928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1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690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334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076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378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90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0C8F9-EC01-45B2-AB85-6BAA26E34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67363-25A8-45D0-B394-2AF42BE85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34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D8C50-418A-422B-B42C-C7F5FC74C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94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BB6B6-9CAF-4921-A199-318723355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D916E-C81C-4ADE-BA2A-E163A8322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84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C25B5-FD10-4A72-80DC-E531407C8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71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424A-BAD3-42BB-8AA4-279E652B8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43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8A8D3-6C2F-441C-9267-6E0FEBA41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7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8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08654-809F-4C7F-9C5C-DB9668BE9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0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8A315-E104-4D7D-9B16-7E70A0F0C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79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3610D-A9AB-44CD-B63D-013F64824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18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3D6A-105E-4D2F-BFF7-B54BD115E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09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0C8F9-EC01-45B2-AB85-6BAA26E34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69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67363-25A8-45D0-B394-2AF42BE85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19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D8C50-418A-422B-B42C-C7F5FC74C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26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BB6B6-9CAF-4921-A199-318723355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63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D916E-C81C-4ADE-BA2A-E163A8322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35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C25B5-FD10-4A72-80DC-E531407C8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92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424A-BAD3-42BB-8AA4-279E652B8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7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8A8D3-6C2F-441C-9267-6E0FEBA41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03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08654-809F-4C7F-9C5C-DB9668BE9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09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8A315-E104-4D7D-9B16-7E70A0F0C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93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3610D-A9AB-44CD-B63D-013F64824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67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3D6A-105E-4D2F-BFF7-B54BD115E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87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08001" y="457200"/>
            <a:ext cx="11197167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3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25600" y="838200"/>
            <a:ext cx="90424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33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733800"/>
            <a:ext cx="85344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5434" y="6248400"/>
            <a:ext cx="27389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334934" y="6248400"/>
            <a:ext cx="385021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50867" y="625792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D5F55-7AD5-4683-AE8A-117DC4B27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89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A0472-419C-42D6-B551-CDEFCE4ED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33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12A7A-F138-4B2D-A807-4F6D0410E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2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828800"/>
            <a:ext cx="5334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0DD3A-6555-46DC-B760-D43D2ED56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21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3511A-DBBB-464F-B5C2-558C91E23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12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39CFA-EF16-4DF3-92B9-A1F24652C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76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70E08-8907-4A7B-A343-BB3AA6157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5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36E1C-093B-474F-980B-86EE70238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8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BFD9-990F-4C80-A62B-95038280A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37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CDA3D-21FA-477A-A49F-2991FD96E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39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0" y="473076"/>
            <a:ext cx="271780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473076"/>
            <a:ext cx="795020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D64E8-D9C6-45AD-A862-21C87DDC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49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5E29F-817B-4F4B-95D6-49BACC1B476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24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B7BFB-7306-47C5-B22C-4CDCE2E70B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03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1D2B0-26DB-4BB0-A952-16A141DA7C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8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61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FCA-E627-49C2-8B28-3B81455363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10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713C6-E1B9-418E-8561-BEB9A22C72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371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E0FF5-87E5-4204-91AD-5FA5FC977D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67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8054A-067E-4AB7-923B-4BB7750C46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503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2C0D9-7DAC-4F45-83D1-A99D2634D3C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47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44A2A-3235-4B3E-8A26-5804AD2BB0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38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85A64-6BB0-4274-B298-867CAC5734F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77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8EED8-19B8-4AF3-810B-3438D35703F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380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9954-C442-45D2-BCCE-DA4421C2A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64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B3DFF-2E39-48EB-8D90-30628E348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4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268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E05B-E0E4-4DE8-8C5F-E4EBB77DD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9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E591-FEAB-4AAB-A7C4-B22555C23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55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DD0E3-16C1-4079-9D9C-35C2946B82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82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A1599-BB54-49B7-B5EA-6DC115501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5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4ECE-EA8A-4181-BEC4-C4836C566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873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74F16-3449-40FD-BA05-6C578E5514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37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2F49D-D1AC-4C36-94AF-BE93B370C2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62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DB468-4216-4C0A-B88D-5BA7ED9E2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097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A245E-2997-4128-BE6A-938C43F18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965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69954-C442-45D2-BCCE-DA4421C2A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7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4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B3DFF-2E39-48EB-8D90-30628E348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50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E05B-E0E4-4DE8-8C5F-E4EBB77DD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08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E591-FEAB-4AAB-A7C4-B22555C23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857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DD0E3-16C1-4079-9D9C-35C2946B82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93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A1599-BB54-49B7-B5EA-6DC115501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294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4ECE-EA8A-4181-BEC4-C4836C566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82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74F16-3449-40FD-BA05-6C578E5514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79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2F49D-D1AC-4C36-94AF-BE93B370C2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9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DB468-4216-4C0A-B88D-5BA7ED9E2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847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A245E-2997-4128-BE6A-938C43F18C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034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08001" y="457200"/>
            <a:ext cx="11197167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3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625600" y="838200"/>
            <a:ext cx="90424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33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733800"/>
            <a:ext cx="85344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5434" y="6248400"/>
            <a:ext cx="273896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334934" y="6248400"/>
            <a:ext cx="385021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50867" y="625792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CCE9B-7288-424F-B46B-CA90918F0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510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C3B93-20E8-452D-84A2-C6A2BC3C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142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F58FD-80A1-4A33-A454-004ECE839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430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828800"/>
            <a:ext cx="5334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FEE1-FF51-4FAE-BE41-0DC4322EE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257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8F924-140C-4D39-B049-2340CAB62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58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42A3B-4790-4672-B26E-CDA722608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150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E1830-A172-4F18-B7D4-F67EFD8EB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913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BAB60-6182-4AF7-BE8E-19ABB9222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790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1FE51-D038-485B-95B7-E408AB50A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240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8D96-C235-4FED-8079-AA5A42713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4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778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0" y="473076"/>
            <a:ext cx="271780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473076"/>
            <a:ext cx="795020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49CBF-734D-4060-8F95-178A9A17C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428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4D44B-0C1F-405B-B0C6-F451A54DD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16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30363-9BF2-4461-BABD-BAB1493CA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23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31ACB-1ED8-47CF-BDF6-B4593833D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582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3E5C-FDB4-4139-83BE-53CCEA60A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40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3F6D3-BC85-4864-A07C-26160B878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43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0955B-3FB6-4C41-9E1F-C44FAA6DF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6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CAC99-032E-4CDF-ACE0-9E33EE078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14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DA312-0479-432F-93AD-4481EA371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120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5F3D6-0823-4A73-8144-83FDBB800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8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6870E-8F17-4CDA-BD66-E33BE6530AC6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015BC-AF0E-4F26-8A60-22464C4948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5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CE8B1-49C3-4DF5-AD85-E6929F485A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21D91-C99E-4B1B-8C4C-11C448B27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0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1C9A1-3CA6-4970-AB4A-2F89A2FB76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17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A1C9A1-3CA6-4970-AB4A-2F89A2FB76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489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304800" y="228600"/>
            <a:ext cx="11582400" cy="5943600"/>
            <a:chOff x="144" y="144"/>
            <a:chExt cx="5472" cy="3744"/>
          </a:xfrm>
        </p:grpSpPr>
        <p:sp>
          <p:nvSpPr>
            <p:cNvPr id="8200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01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473075"/>
            <a:ext cx="1087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828800"/>
            <a:ext cx="1087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22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248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22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22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C60144-CD23-4AB6-BF77-A99F97FE60B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67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B24CF6-F9DB-43EE-B104-7975C611FE5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2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87EC17-14B1-4898-8AE0-C602EFB1084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1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87EC17-14B1-4898-8AE0-C602EFB1084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304800" y="228600"/>
            <a:ext cx="11582400" cy="5943600"/>
            <a:chOff x="144" y="144"/>
            <a:chExt cx="5472" cy="3744"/>
          </a:xfrm>
        </p:grpSpPr>
        <p:sp>
          <p:nvSpPr>
            <p:cNvPr id="8200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01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smtClean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473075"/>
            <a:ext cx="1087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828800"/>
            <a:ext cx="10871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22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248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22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8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22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678C39-988F-4B0C-A610-D27BE3A9DF6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88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B8E1A9-41F1-4DF1-877F-B7A363508E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8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www.picsearch.com/info.cgi?q=stories&amp;cid=7621957620760&amp;start=221" TargetMode="External"/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nidee.com/vervoer/kampeerauto.htm" TargetMode="External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tammybruce.com/archives/2005/10/im_going_to_dis_1.php" TargetMode="Externa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l.wellington.name/photos/picture/piano/pictures/pianojenny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4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6.jpeg"/><Relationship Id="rId4" Type="http://schemas.openxmlformats.org/officeDocument/2006/relationships/hyperlink" Target="http://www.whiper.com/purpose/Syntax/verbs/index3.htm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jpeg"/><Relationship Id="rId4" Type="http://schemas.openxmlformats.org/officeDocument/2006/relationships/hyperlink" Target="http://www.whiper.com/purpose/Syntax/verbs/index3.htm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jpeg"/><Relationship Id="rId4" Type="http://schemas.openxmlformats.org/officeDocument/2006/relationships/hyperlink" Target="http://images.google.com/imgres?imgurl=http://www.alchemy-theband.co.uk/images/alchemy-logo1.jpg&amp;imgrefurl=http://www.alchemy-theband.co.uk/about.htm&amp;usg=__KAeoDD9voeivKmcg9ya_mI8NMAc=&amp;h=280&amp;w=455&amp;sz=17&amp;hl=en&amp;start=79&amp;tbnid=j03jyxunc6gFiM:&amp;tbnh=79&amp;tbnw=128&amp;prev=/images?q%3Dalchemy%26start%3D60%26gbv%3D2%26ndsp%3D20%26hl%3Den%26sa%3DN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703" y="884908"/>
            <a:ext cx="6196782" cy="509756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Cynthia Marco Scanlon</a:t>
            </a:r>
            <a:br>
              <a:rPr lang="en-US" b="1" dirty="0" smtClean="0">
                <a:solidFill>
                  <a:srgbClr val="FF6600"/>
                </a:solidFill>
              </a:rPr>
            </a:br>
            <a:r>
              <a:rPr lang="en-US" b="1" dirty="0" smtClean="0">
                <a:solidFill>
                  <a:srgbClr val="FF6600"/>
                </a:solidFill>
              </a:rPr>
              <a:t/>
            </a:r>
            <a:br>
              <a:rPr lang="en-US" b="1" dirty="0" smtClean="0">
                <a:solidFill>
                  <a:srgbClr val="FF6600"/>
                </a:solidFill>
              </a:rPr>
            </a:br>
            <a:r>
              <a:rPr lang="en-US" b="1" dirty="0" smtClean="0">
                <a:solidFill>
                  <a:srgbClr val="FF6600"/>
                </a:solidFill>
              </a:rPr>
              <a:t>President</a:t>
            </a:r>
            <a:br>
              <a:rPr lang="en-US" b="1" dirty="0" smtClean="0">
                <a:solidFill>
                  <a:srgbClr val="FF6600"/>
                </a:solidFill>
              </a:rPr>
            </a:br>
            <a:r>
              <a:rPr lang="en-US" b="1" dirty="0" smtClean="0">
                <a:solidFill>
                  <a:srgbClr val="FF6600"/>
                </a:solidFill>
              </a:rPr>
              <a:t/>
            </a:r>
            <a:br>
              <a:rPr lang="en-US" b="1" dirty="0" smtClean="0">
                <a:solidFill>
                  <a:srgbClr val="FF6600"/>
                </a:solidFill>
              </a:rPr>
            </a:br>
            <a:r>
              <a:rPr lang="en-US" b="1" dirty="0" smtClean="0">
                <a:solidFill>
                  <a:srgbClr val="FF6600"/>
                </a:solidFill>
              </a:rPr>
              <a:t>National Career Development Association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4" name="AutoShape 4" descr="Image result for Cynthia marco scanlon ncda"/>
          <p:cNvSpPr>
            <a:spLocks noChangeAspect="1" noChangeArrowheads="1"/>
          </p:cNvSpPr>
          <p:nvPr/>
        </p:nvSpPr>
        <p:spPr bwMode="auto">
          <a:xfrm>
            <a:off x="155574" y="-144463"/>
            <a:ext cx="1835145" cy="18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Cynthia marco scanlon nc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www.ocdaonline.org/index_clip_image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5" t="6424" r="17070" b="29575"/>
          <a:stretch/>
        </p:blipFill>
        <p:spPr bwMode="auto">
          <a:xfrm>
            <a:off x="7766757" y="494201"/>
            <a:ext cx="3466721" cy="5878977"/>
          </a:xfrm>
          <a:prstGeom prst="rect">
            <a:avLst/>
          </a:prstGeom>
          <a:noFill/>
          <a:ln w="57150">
            <a:solidFill>
              <a:srgbClr val="99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8" descr="https://sp.yimg.com/xj/th?id=OIP.M1b22db707b970297b75a45fdbf53c742o0&amp;pid=15.1&amp;P=0&amp;w=300&amp;h=3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5299" r="16073" b="20827"/>
          <a:stretch/>
        </p:blipFill>
        <p:spPr bwMode="auto">
          <a:xfrm>
            <a:off x="444477" y="560071"/>
            <a:ext cx="2394986" cy="354749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ewitchedbookworms.com/wp-content/uploads/2015/08/The-Unraveling-Banner-1024x6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26247" r="19564" b="48392"/>
          <a:stretch/>
        </p:blipFill>
        <p:spPr bwMode="auto">
          <a:xfrm>
            <a:off x="3162031" y="2230529"/>
            <a:ext cx="8614679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-media-cache-ak0.pinimg.com/236x/69/5c/87/695c876cb19e139603fb1eb7225b7c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" b="68499"/>
          <a:stretch/>
        </p:blipFill>
        <p:spPr bwMode="auto">
          <a:xfrm>
            <a:off x="435258" y="3581406"/>
            <a:ext cx="2393693" cy="2378737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p.yimg.com/xj/th?id=OIP.Mc857aecf552867643dd3344758bd77e6o0&amp;pid=15.1&amp;P=0&amp;w=300&amp;h=3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" b="1388"/>
          <a:stretch/>
        </p:blipFill>
        <p:spPr bwMode="auto">
          <a:xfrm>
            <a:off x="6219690" y="4815846"/>
            <a:ext cx="2499360" cy="163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s-media-cache-ak0.pinimg.com/236x/69/5c/87/695c876cb19e139603fb1eb7225b7c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6"/>
          <a:stretch/>
        </p:blipFill>
        <p:spPr bwMode="auto">
          <a:xfrm>
            <a:off x="435258" y="1249800"/>
            <a:ext cx="2410838" cy="23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limband.com/weight-loss-blog/wp-content/uploads/2011/08/AtLooseEnds.jpeg-300x19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2" t="23861" r="59462" b="30591"/>
          <a:stretch/>
        </p:blipFill>
        <p:spPr bwMode="auto">
          <a:xfrm rot="4903288" flipV="1">
            <a:off x="2135467" y="6028266"/>
            <a:ext cx="1135340" cy="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itle 1"/>
          <p:cNvSpPr>
            <a:spLocks noGrp="1"/>
          </p:cNvSpPr>
          <p:nvPr>
            <p:ph type="title"/>
          </p:nvPr>
        </p:nvSpPr>
        <p:spPr>
          <a:xfrm>
            <a:off x="2362200" y="-152400"/>
            <a:ext cx="81534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The wound that will not heal</a:t>
            </a:r>
          </a:p>
        </p:txBody>
      </p:sp>
      <p:sp>
        <p:nvSpPr>
          <p:cNvPr id="190467" name="Content Placeholder 2"/>
          <p:cNvSpPr>
            <a:spLocks noGrp="1"/>
          </p:cNvSpPr>
          <p:nvPr>
            <p:ph idx="1"/>
          </p:nvPr>
        </p:nvSpPr>
        <p:spPr>
          <a:xfrm>
            <a:off x="1828800" y="4160520"/>
            <a:ext cx="9498330" cy="251460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James </a:t>
            </a:r>
            <a:r>
              <a:rPr lang="en-US" dirty="0" err="1" smtClean="0"/>
              <a:t>Ellroy</a:t>
            </a:r>
            <a:r>
              <a:rPr lang="en-US" dirty="0" smtClean="0"/>
              <a:t>’ mother raped and murdered                        </a:t>
            </a:r>
            <a:br>
              <a:rPr lang="en-US" dirty="0" smtClean="0"/>
            </a:br>
            <a:r>
              <a:rPr lang="en-US" dirty="0" smtClean="0"/>
              <a:t>            when he was 10 years old. </a:t>
            </a:r>
          </a:p>
          <a:p>
            <a:pPr marL="0" indent="0">
              <a:buNone/>
              <a:defRPr/>
            </a:pPr>
            <a:endParaRPr lang="en-US" sz="1800" dirty="0" smtClean="0"/>
          </a:p>
          <a:p>
            <a:pPr marL="0" indent="0">
              <a:buNone/>
              <a:defRPr/>
            </a:pPr>
            <a:r>
              <a:rPr lang="en-US" dirty="0" smtClean="0"/>
              <a:t>        “I live, breathe, ooze, and sweat crime.                 </a:t>
            </a:r>
            <a:br>
              <a:rPr lang="en-US" dirty="0" smtClean="0"/>
            </a:br>
            <a:r>
              <a:rPr lang="en-US" dirty="0" smtClean="0"/>
              <a:t>   I have followed the muse of crime for 50 years.”</a:t>
            </a:r>
          </a:p>
          <a:p>
            <a:pPr marL="0" indent="0">
              <a:buNone/>
              <a:defRPr/>
            </a:pPr>
            <a:r>
              <a:rPr lang="en-US" sz="1200" dirty="0" smtClean="0"/>
              <a:t>        </a:t>
            </a:r>
            <a:endParaRPr lang="en-US" sz="1200" dirty="0"/>
          </a:p>
        </p:txBody>
      </p:sp>
      <p:pic>
        <p:nvPicPr>
          <p:cNvPr id="3522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9427" r="8269" b="5582"/>
          <a:stretch>
            <a:fillRect/>
          </a:stretch>
        </p:blipFill>
        <p:spPr bwMode="auto">
          <a:xfrm>
            <a:off x="3307080" y="990600"/>
            <a:ext cx="198278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media.paperblog.fr/i/285/2853392/james-ellroy-lunderworld-usa-star-wars-canive-L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20" y="1013458"/>
            <a:ext cx="2175741" cy="27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884556"/>
            <a:ext cx="8153400" cy="822325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6600"/>
                </a:solidFill>
              </a:rPr>
              <a:t>Oprah Winfrey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388620" y="2788920"/>
            <a:ext cx="6160770" cy="4038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b="1" dirty="0" smtClean="0"/>
              <a:t>“Your holiest moments,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b="1" dirty="0" smtClean="0"/>
              <a:t>most sacred moments, are often the ones that are the most painful.”</a:t>
            </a:r>
          </a:p>
        </p:txBody>
      </p:sp>
      <p:pic>
        <p:nvPicPr>
          <p:cNvPr id="95236" name="Picture 7" descr="oprah-winfrey-300xa021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5263" b="4457"/>
          <a:stretch>
            <a:fillRect/>
          </a:stretch>
        </p:blipFill>
        <p:spPr bwMode="auto">
          <a:xfrm>
            <a:off x="7117080" y="2392680"/>
            <a:ext cx="4419600" cy="3505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6300" y="457201"/>
            <a:ext cx="5817870" cy="93027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6600"/>
                </a:solidFill>
              </a:rPr>
              <a:t>           Oprah Winfrey               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5467350" y="1828800"/>
            <a:ext cx="5638800" cy="4038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700" dirty="0"/>
              <a:t>  </a:t>
            </a:r>
            <a:r>
              <a:rPr lang="en-US" altLang="en-US" sz="3600" dirty="0"/>
              <a:t>“I grew up a little Negro child who felt so unloved and isolated—the emotion I felt most as a child was loneliness– and now the exact opposite has occurred for me in adulthood.”</a:t>
            </a:r>
            <a:r>
              <a:rPr lang="en-US" altLang="en-US" sz="4500" dirty="0"/>
              <a:t>    </a:t>
            </a:r>
          </a:p>
        </p:txBody>
      </p:sp>
      <p:pic>
        <p:nvPicPr>
          <p:cNvPr id="97284" name="Picture 5" descr="oprah-as-a-ch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6667"/>
          <a:stretch>
            <a:fillRect/>
          </a:stretch>
        </p:blipFill>
        <p:spPr bwMode="auto">
          <a:xfrm>
            <a:off x="1067329" y="1474470"/>
            <a:ext cx="4285721" cy="474726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Content Placeholder 2"/>
          <p:cNvSpPr>
            <a:spLocks noGrp="1"/>
          </p:cNvSpPr>
          <p:nvPr>
            <p:ph idx="1"/>
          </p:nvPr>
        </p:nvSpPr>
        <p:spPr>
          <a:xfrm>
            <a:off x="1981200" y="2034541"/>
            <a:ext cx="8229600" cy="4537709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   </a:t>
            </a:r>
          </a:p>
        </p:txBody>
      </p:sp>
      <p:pic>
        <p:nvPicPr>
          <p:cNvPr id="2877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50" name="Picture 8" descr="header_bar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-228600"/>
            <a:ext cx="8839200" cy="685800"/>
          </a:xfrm>
        </p:spPr>
      </p:pic>
      <p:pic>
        <p:nvPicPr>
          <p:cNvPr id="287751" name="Picture 9" descr="header_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37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06040" y="1337310"/>
            <a:ext cx="802471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Stories rework deep </a:t>
            </a:r>
            <a:endParaRPr lang="en-US" sz="5400" b="1" dirty="0" smtClean="0"/>
          </a:p>
          <a:p>
            <a:r>
              <a:rPr lang="en-US" sz="5400" b="1" dirty="0" smtClean="0"/>
              <a:t>and </a:t>
            </a:r>
            <a:r>
              <a:rPr lang="en-US" sz="5400" b="1" dirty="0"/>
              <a:t>vexing </a:t>
            </a:r>
            <a:r>
              <a:rPr lang="en-US" sz="5400" b="1" dirty="0" smtClean="0"/>
              <a:t>problems</a:t>
            </a:r>
          </a:p>
          <a:p>
            <a:r>
              <a:rPr lang="en-US" sz="5400" b="1" dirty="0" smtClean="0"/>
              <a:t>to find wisdom and</a:t>
            </a:r>
          </a:p>
          <a:p>
            <a:r>
              <a:rPr lang="en-US" sz="5400" b="1" dirty="0" smtClean="0"/>
              <a:t>direction in our own</a:t>
            </a:r>
          </a:p>
          <a:p>
            <a:r>
              <a:rPr lang="en-US" sz="5400" b="1" dirty="0" smtClean="0"/>
              <a:t>experience.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05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FF6600"/>
                </a:solidFill>
              </a:rPr>
              <a:t>Career Construction Dialogues</a:t>
            </a:r>
            <a:endParaRPr lang="en-US" sz="54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1600201"/>
            <a:ext cx="10134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dirty="0" smtClean="0"/>
              <a:t>Concentrate on stories about how a client may use work to actively master passive suffering rather than just be used by work.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25846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7550" y="1188720"/>
            <a:ext cx="9246870" cy="465201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300" b="1" u="sng" dirty="0">
                <a:solidFill>
                  <a:srgbClr val="FF6600"/>
                </a:solidFill>
              </a:rPr>
              <a:t>MEANING MAKING</a:t>
            </a:r>
            <a:r>
              <a:rPr lang="en-US" altLang="en-US" sz="5300" dirty="0">
                <a:solidFill>
                  <a:srgbClr val="FF6600"/>
                </a:solidFill>
              </a:rPr>
              <a:t/>
            </a:r>
            <a:br>
              <a:rPr lang="en-US" altLang="en-US" sz="5300" dirty="0">
                <a:solidFill>
                  <a:srgbClr val="FF6600"/>
                </a:solidFill>
              </a:rPr>
            </a:br>
            <a:r>
              <a:rPr lang="en-US" altLang="en-US" sz="900" dirty="0">
                <a:solidFill>
                  <a:srgbClr val="FF6600"/>
                </a:solidFill>
              </a:rPr>
              <a:t/>
            </a:r>
            <a:br>
              <a:rPr lang="en-US" altLang="en-US" sz="900" dirty="0">
                <a:solidFill>
                  <a:srgbClr val="FF6600"/>
                </a:solidFill>
              </a:rPr>
            </a:br>
            <a:r>
              <a:rPr lang="en-US" altLang="en-US" sz="900" dirty="0">
                <a:solidFill>
                  <a:srgbClr val="FF6600"/>
                </a:solidFill>
              </a:rPr>
              <a:t/>
            </a:r>
            <a:br>
              <a:rPr lang="en-US" altLang="en-US" sz="900" dirty="0">
                <a:solidFill>
                  <a:srgbClr val="FF6600"/>
                </a:solidFill>
              </a:rPr>
            </a:br>
            <a:r>
              <a:rPr lang="en-US" altLang="en-US" sz="900" dirty="0">
                <a:solidFill>
                  <a:srgbClr val="FF6600"/>
                </a:solidFill>
              </a:rPr>
              <a:t/>
            </a:r>
            <a:br>
              <a:rPr lang="en-US" altLang="en-US" sz="900" dirty="0">
                <a:solidFill>
                  <a:srgbClr val="FF6600"/>
                </a:solidFill>
              </a:rPr>
            </a:br>
            <a:r>
              <a:rPr lang="en-US" altLang="en-US" sz="900" dirty="0">
                <a:solidFill>
                  <a:srgbClr val="FF6600"/>
                </a:solidFill>
              </a:rPr>
              <a:t>  </a:t>
            </a:r>
            <a:br>
              <a:rPr lang="en-US" altLang="en-US" sz="900" dirty="0">
                <a:solidFill>
                  <a:srgbClr val="FF6600"/>
                </a:solidFill>
              </a:rPr>
            </a:br>
            <a:r>
              <a:rPr lang="en-US" altLang="en-US" sz="4000" b="1" dirty="0">
                <a:solidFill>
                  <a:schemeClr val="tx1"/>
                </a:solidFill>
              </a:rPr>
              <a:t>CAREER </a:t>
            </a:r>
            <a:r>
              <a:rPr lang="en-US" altLang="en-US" sz="4000" b="1" dirty="0" smtClean="0">
                <a:solidFill>
                  <a:schemeClr val="tx1"/>
                </a:solidFill>
              </a:rPr>
              <a:t>CONSTRUCTION DIALOGUES</a:t>
            </a:r>
            <a:r>
              <a:rPr lang="en-US" altLang="en-US" sz="1600" b="1" dirty="0">
                <a:solidFill>
                  <a:schemeClr val="tx1"/>
                </a:solidFill>
              </a:rPr>
              <a:t/>
            </a:r>
            <a:br>
              <a:rPr lang="en-US" altLang="en-US" sz="1600" b="1" dirty="0">
                <a:solidFill>
                  <a:schemeClr val="tx1"/>
                </a:solidFill>
              </a:rPr>
            </a:br>
            <a:r>
              <a:rPr lang="en-US" altLang="en-US" sz="1600" b="1" dirty="0" smtClean="0">
                <a:solidFill>
                  <a:schemeClr val="tx1"/>
                </a:solidFill>
              </a:rPr>
              <a:t/>
            </a:r>
            <a:br>
              <a:rPr lang="en-US" altLang="en-US" sz="1600" b="1" dirty="0" smtClean="0">
                <a:solidFill>
                  <a:schemeClr val="tx1"/>
                </a:solidFill>
              </a:rPr>
            </a:br>
            <a:r>
              <a:rPr lang="en-US" altLang="en-US" sz="4000" b="1" dirty="0" smtClean="0">
                <a:solidFill>
                  <a:schemeClr val="tx1"/>
                </a:solidFill>
              </a:rPr>
              <a:t>FIT </a:t>
            </a:r>
            <a:r>
              <a:rPr lang="en-US" altLang="en-US" sz="4000" b="1" dirty="0">
                <a:solidFill>
                  <a:schemeClr val="tx1"/>
                </a:solidFill>
              </a:rPr>
              <a:t>WORK INTO </a:t>
            </a:r>
            <a:r>
              <a:rPr lang="en-US" altLang="en-US" sz="4000" b="1" dirty="0" smtClean="0">
                <a:solidFill>
                  <a:schemeClr val="tx1"/>
                </a:solidFill>
              </a:rPr>
              <a:t>LIFE</a:t>
            </a:r>
            <a:br>
              <a:rPr lang="en-US" altLang="en-US" sz="4000" b="1" dirty="0" smtClean="0">
                <a:solidFill>
                  <a:schemeClr val="tx1"/>
                </a:solidFill>
              </a:rPr>
            </a:br>
            <a:r>
              <a:rPr lang="en-US" altLang="en-US" sz="1800" b="1" dirty="0" smtClean="0">
                <a:solidFill>
                  <a:schemeClr val="tx1"/>
                </a:solidFill>
              </a:rPr>
              <a:t/>
            </a:r>
            <a:br>
              <a:rPr lang="en-US" altLang="en-US" sz="1800" b="1" dirty="0" smtClean="0">
                <a:solidFill>
                  <a:schemeClr val="tx1"/>
                </a:solidFill>
              </a:rPr>
            </a:br>
            <a:r>
              <a:rPr lang="en-US" altLang="en-US" sz="4000" b="1" dirty="0" smtClean="0">
                <a:solidFill>
                  <a:schemeClr val="tx1"/>
                </a:solidFill>
              </a:rPr>
              <a:t>NOT LIFE INTO WORK</a:t>
            </a:r>
            <a:endParaRPr lang="en-US" altLang="en-US" sz="40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6" t="2060" r="1651" b="42182"/>
          <a:stretch/>
        </p:blipFill>
        <p:spPr bwMode="auto">
          <a:xfrm flipH="1">
            <a:off x="786127" y="2286000"/>
            <a:ext cx="3088639" cy="347472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0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74638"/>
            <a:ext cx="7696200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rgbClr val="FFC000"/>
                </a:solidFill>
              </a:rPr>
              <a:t>Answer Questions</a:t>
            </a:r>
            <a:endParaRPr lang="en-US" sz="60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577590" y="1680211"/>
            <a:ext cx="8698230" cy="240029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4800" b="1" dirty="0" smtClean="0"/>
              <a:t>Who am I? </a:t>
            </a:r>
          </a:p>
          <a:p>
            <a:pPr marL="0" indent="0" algn="ctr" eaLnBrk="1" hangingPunct="1">
              <a:buNone/>
            </a:pPr>
            <a:endParaRPr lang="en-US" altLang="en-US" sz="2800" b="1" dirty="0" smtClean="0"/>
          </a:p>
          <a:p>
            <a:pPr marL="0" indent="0" algn="ctr" eaLnBrk="1" hangingPunct="1">
              <a:buNone/>
            </a:pPr>
            <a:r>
              <a:rPr lang="en-US" altLang="en-US" sz="4800" b="1" dirty="0" smtClean="0"/>
              <a:t>What is my quest?</a:t>
            </a:r>
          </a:p>
          <a:p>
            <a:pPr marL="0" indent="0" algn="ctr" eaLnBrk="1" hangingPunct="1">
              <a:buNone/>
            </a:pPr>
            <a:endParaRPr lang="en-US" altLang="en-US" sz="2800" b="1" dirty="0" smtClean="0"/>
          </a:p>
          <a:p>
            <a:pPr marL="0" indent="0" algn="ctr" eaLnBrk="1" hangingPunct="1">
              <a:buNone/>
            </a:pPr>
            <a:r>
              <a:rPr lang="en-US" altLang="en-US" sz="4800" b="1" dirty="0" smtClean="0"/>
              <a:t>How may I use work to                                 pursue purpose?</a:t>
            </a:r>
          </a:p>
        </p:txBody>
      </p:sp>
      <p:pic>
        <p:nvPicPr>
          <p:cNvPr id="5" name="Picture 4" descr="POSSIBLE SEL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1912163"/>
            <a:ext cx="2965368" cy="381091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17220"/>
            <a:ext cx="8077200" cy="1325880"/>
          </a:xfrm>
        </p:spPr>
        <p:txBody>
          <a:bodyPr/>
          <a:lstStyle/>
          <a:p>
            <a:pPr eaLnBrk="1" hangingPunct="1"/>
            <a:r>
              <a:rPr lang="en-US" altLang="en-US" b="1" dirty="0" err="1" smtClean="0">
                <a:solidFill>
                  <a:srgbClr val="FF6600"/>
                </a:solidFill>
              </a:rPr>
              <a:t>Lfie</a:t>
            </a:r>
            <a:r>
              <a:rPr lang="en-US" altLang="en-US" b="1" dirty="0" smtClean="0">
                <a:solidFill>
                  <a:srgbClr val="FF6600"/>
                </a:solidFill>
              </a:rPr>
              <a:t> Designing Dialogues Construct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943100"/>
            <a:ext cx="8229600" cy="539115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    </a:t>
            </a:r>
            <a:r>
              <a:rPr lang="en-US" altLang="en-US" sz="7200" b="1" dirty="0" smtClean="0"/>
              <a:t>A </a:t>
            </a:r>
            <a:r>
              <a:rPr lang="en-US" altLang="en-US" sz="7200" b="1" dirty="0"/>
              <a:t>story </a:t>
            </a:r>
            <a:r>
              <a:rPr lang="en-US" altLang="en-US" sz="7200" b="1" dirty="0" smtClean="0"/>
              <a:t>of mastery to </a:t>
            </a:r>
            <a:r>
              <a:rPr lang="en-US" altLang="en-US" sz="7200" b="1" dirty="0"/>
              <a:t>transport </a:t>
            </a:r>
            <a:r>
              <a:rPr lang="en-US" altLang="en-US" sz="7200" b="1" dirty="0" smtClean="0"/>
              <a:t>client into </a:t>
            </a:r>
            <a:r>
              <a:rPr lang="en-US" altLang="en-US" sz="7200" b="1" dirty="0"/>
              <a:t>the future. </a:t>
            </a:r>
          </a:p>
        </p:txBody>
      </p:sp>
      <p:pic>
        <p:nvPicPr>
          <p:cNvPr id="288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4" name="Picture 6" descr="header_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5" name="Picture 7" descr="header_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7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Content Placeholder 2"/>
          <p:cNvSpPr>
            <a:spLocks noGrp="1"/>
          </p:cNvSpPr>
          <p:nvPr>
            <p:ph idx="1"/>
          </p:nvPr>
        </p:nvSpPr>
        <p:spPr>
          <a:xfrm>
            <a:off x="1741170" y="1371601"/>
            <a:ext cx="8686800" cy="452596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4400" b="1" dirty="0" smtClean="0"/>
              <a:t>   Clear and compelling story with </a:t>
            </a:r>
            <a:r>
              <a:rPr lang="en-US" altLang="en-US" sz="4400" b="1" dirty="0" smtClean="0">
                <a:solidFill>
                  <a:srgbClr val="FFC000"/>
                </a:solidFill>
              </a:rPr>
              <a:t>thematic</a:t>
            </a:r>
            <a:r>
              <a:rPr lang="en-US" altLang="en-US" sz="4400" b="1" dirty="0" smtClean="0"/>
              <a:t> coherence and continuity clarifies choices and identifies what is at stake.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   </a:t>
            </a:r>
          </a:p>
        </p:txBody>
      </p:sp>
      <p:pic>
        <p:nvPicPr>
          <p:cNvPr id="28774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4558507"/>
            <a:ext cx="1930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0"/>
            <a:ext cx="60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50" name="Picture 8" descr="header_bar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-228600"/>
            <a:ext cx="8839200" cy="685800"/>
          </a:xfrm>
        </p:spPr>
      </p:pic>
      <p:pic>
        <p:nvPicPr>
          <p:cNvPr id="287751" name="Picture 9" descr="header_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37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8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FF6600"/>
                </a:solidFill>
              </a:rPr>
              <a:t>Narrative </a:t>
            </a:r>
            <a:r>
              <a:rPr lang="en-US" sz="5400" b="1" dirty="0" smtClean="0">
                <a:solidFill>
                  <a:srgbClr val="FF6600"/>
                </a:solidFill>
              </a:rPr>
              <a:t>Knowing</a:t>
            </a:r>
            <a:endParaRPr lang="en-US" sz="54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600201"/>
            <a:ext cx="113690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 smtClean="0"/>
              <a:t>Counselors use </a:t>
            </a:r>
            <a:r>
              <a:rPr lang="en-US" sz="6600" b="1" dirty="0"/>
              <a:t>stories to gain immediate and direct entry </a:t>
            </a:r>
            <a:r>
              <a:rPr lang="en-US" sz="6600" b="1" dirty="0" smtClean="0"/>
              <a:t>into the experiential </a:t>
            </a:r>
            <a:r>
              <a:rPr lang="en-US" sz="6600" b="1" dirty="0"/>
              <a:t>world of </a:t>
            </a:r>
            <a:r>
              <a:rPr lang="en-US" sz="6600" b="1" dirty="0" smtClean="0"/>
              <a:t>the </a:t>
            </a:r>
            <a:r>
              <a:rPr lang="en-US" sz="6600" b="1" dirty="0"/>
              <a:t>client.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2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i.dailymail.co.uk/i/pix/2013/01/24/article-2267785-172201FD000005DC-527_634x4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1" b="4123"/>
          <a:stretch/>
        </p:blipFill>
        <p:spPr bwMode="auto">
          <a:xfrm>
            <a:off x="838200" y="44324"/>
            <a:ext cx="10755630" cy="68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limband.com/weight-loss-blog/wp-content/uploads/2011/08/AtLooseEnds.jpeg-300x1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2" t="23861" r="50304" b="31569"/>
          <a:stretch/>
        </p:blipFill>
        <p:spPr bwMode="auto">
          <a:xfrm rot="3690151">
            <a:off x="6198079" y="2244963"/>
            <a:ext cx="1365693" cy="17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94511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Connect counselor to client in culturally relevant and intensely personal way.</a:t>
            </a:r>
            <a:endParaRPr lang="en-US" sz="7200" b="1" dirty="0"/>
          </a:p>
        </p:txBody>
      </p:sp>
      <p:pic>
        <p:nvPicPr>
          <p:cNvPr id="4" name="Picture 4" descr="Click to view image detail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7825"/>
            <a:ext cx="489204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9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640080" y="1668780"/>
            <a:ext cx="11269980" cy="538353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4000" b="1" dirty="0" smtClean="0"/>
              <a:t>Clients tell counselors the stories that they themselves need to hear, because from all possible stories, they narrate those stories that support current goals and inspire action.</a:t>
            </a:r>
          </a:p>
          <a:p>
            <a:pPr marL="0" indent="0" eaLnBrk="1" hangingPunct="1">
              <a:buNone/>
            </a:pPr>
            <a:endParaRPr lang="en-US" altLang="en-US" sz="1800" b="1" dirty="0" smtClean="0"/>
          </a:p>
          <a:p>
            <a:pPr marL="0" indent="0" eaLnBrk="1" hangingPunct="1">
              <a:buNone/>
            </a:pPr>
            <a:r>
              <a:rPr lang="en-US" altLang="en-US" sz="4000" b="1" dirty="0" smtClean="0"/>
              <a:t>   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0709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21180" y="196215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8000" b="1" dirty="0" smtClean="0">
                <a:solidFill>
                  <a:srgbClr val="FF6600"/>
                </a:solidFill>
              </a:rPr>
              <a:t>Stories Tell Us As We </a:t>
            </a:r>
            <a:r>
              <a:rPr lang="en-US" altLang="en-US" sz="8000" b="1" smtClean="0">
                <a:solidFill>
                  <a:srgbClr val="FF6600"/>
                </a:solidFill>
              </a:rPr>
              <a:t>Tell Them.</a:t>
            </a:r>
            <a:endParaRPr lang="en-US" altLang="en-US" sz="8000" b="1" dirty="0" smtClean="0">
              <a:solidFill>
                <a:srgbClr val="FF6600"/>
              </a:solidFill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1851660" y="3646170"/>
            <a:ext cx="8469630" cy="238887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6600" b="1" dirty="0" smtClean="0">
                <a:solidFill>
                  <a:schemeClr val="tx1">
                    <a:lumMod val="95000"/>
                  </a:schemeClr>
                </a:solidFill>
              </a:rPr>
              <a:t>Clients </a:t>
            </a:r>
            <a:r>
              <a:rPr lang="en-US" altLang="en-US" sz="6600" b="1" dirty="0">
                <a:solidFill>
                  <a:schemeClr val="tx1">
                    <a:lumMod val="95000"/>
                  </a:schemeClr>
                </a:solidFill>
              </a:rPr>
              <a:t>need to hear themselves say it.</a:t>
            </a:r>
          </a:p>
          <a:p>
            <a:pPr eaLnBrk="1" hangingPunct="1"/>
            <a:endParaRPr lang="en-US" altLang="en-US" sz="66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15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34341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/>
              <a:t>The counselor’s purpose is to encourage                               de-automatized perception and narrative thinking to have client move to a new perspective from which to consider past experience and envision future possibilities. </a:t>
            </a:r>
          </a:p>
          <a:p>
            <a:pPr marL="0" indent="0">
              <a:buNone/>
            </a:pPr>
            <a:endParaRPr lang="en-US" sz="3600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3600" b="1" dirty="0" smtClean="0"/>
              <a:t>Infuse new awareness and hope into old story and increase </a:t>
            </a:r>
            <a:r>
              <a:rPr lang="en-US" sz="3600" b="1" dirty="0" err="1" smtClean="0">
                <a:solidFill>
                  <a:srgbClr val="FFC000"/>
                </a:solidFill>
              </a:rPr>
              <a:t>narratability</a:t>
            </a:r>
            <a:r>
              <a:rPr lang="en-US" sz="3600" b="1" dirty="0" smtClean="0"/>
              <a:t> of proposals for continuing </a:t>
            </a:r>
            <a:r>
              <a:rPr lang="en-US" sz="3600" b="1" dirty="0"/>
              <a:t>a story </a:t>
            </a:r>
            <a:r>
              <a:rPr lang="en-US" sz="3600" b="1" dirty="0" smtClean="0"/>
              <a:t>which has been unfolding for years.</a:t>
            </a:r>
            <a:endParaRPr lang="en-US" sz="36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1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764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NARRATABILITY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731520" y="2190751"/>
            <a:ext cx="11349990" cy="35353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b="1" dirty="0" smtClean="0"/>
              <a:t>Fit problem into larger pattern of meaning being lived.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b="1" dirty="0" smtClean="0"/>
              <a:t>Arrange alternative choices in this pattern.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b="1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b="1" dirty="0" smtClean="0"/>
              <a:t>Clarify </a:t>
            </a:r>
            <a:r>
              <a:rPr lang="en-US" altLang="en-US" b="1" dirty="0"/>
              <a:t>what is at stake in </a:t>
            </a:r>
            <a:r>
              <a:rPr lang="en-US" altLang="en-US" b="1" dirty="0" smtClean="0"/>
              <a:t>making alternative </a:t>
            </a:r>
            <a:r>
              <a:rPr lang="en-US" altLang="en-US" b="1" dirty="0"/>
              <a:t>choices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b="1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b="1" dirty="0" smtClean="0"/>
              <a:t>Use narrative to reduce confusion </a:t>
            </a:r>
            <a:r>
              <a:rPr lang="en-US" altLang="en-US" b="1" dirty="0"/>
              <a:t>and </a:t>
            </a:r>
            <a:r>
              <a:rPr lang="en-US" altLang="en-US" b="1" dirty="0" smtClean="0"/>
              <a:t>                                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b="1" dirty="0" smtClean="0"/>
              <a:t>enhance </a:t>
            </a:r>
            <a:r>
              <a:rPr lang="en-US" altLang="en-US" b="1" dirty="0"/>
              <a:t>ability </a:t>
            </a:r>
            <a:r>
              <a:rPr lang="en-US" altLang="en-US" b="1" dirty="0" smtClean="0"/>
              <a:t>to decide.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914338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15440" y="1436370"/>
            <a:ext cx="9071610" cy="1143000"/>
          </a:xfrm>
        </p:spPr>
        <p:txBody>
          <a:bodyPr/>
          <a:lstStyle/>
          <a:p>
            <a:pPr algn="ctr" eaLnBrk="1" hangingPunct="1"/>
            <a:r>
              <a:rPr lang="en-US" altLang="en-US" sz="7200" b="1" dirty="0" smtClean="0">
                <a:solidFill>
                  <a:srgbClr val="FF6600"/>
                </a:solidFill>
              </a:rPr>
              <a:t>Stories Foretell Something Ahead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2228850" y="2948940"/>
            <a:ext cx="8149590" cy="45034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5400" b="1" dirty="0" smtClean="0"/>
              <a:t>In telling their stories, clients are constructing                  a possible future.  </a:t>
            </a:r>
          </a:p>
          <a:p>
            <a:pPr eaLnBrk="1" hangingPunct="1"/>
            <a:endParaRPr lang="en-US" altLang="en-US" sz="1800" b="1" dirty="0"/>
          </a:p>
          <a:p>
            <a:pPr eaLnBrk="1" hangingPunct="1"/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097731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>
                <a:solidFill>
                  <a:srgbClr val="FFC000"/>
                </a:solidFill>
              </a:rPr>
              <a:t>Career Pattern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148840" y="1905000"/>
            <a:ext cx="10191750" cy="464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5400" dirty="0" smtClean="0"/>
              <a:t>See career as a solution </a:t>
            </a:r>
          </a:p>
          <a:p>
            <a:pPr marL="0" indent="0" eaLnBrk="1" hangingPunct="1">
              <a:buNone/>
            </a:pPr>
            <a:r>
              <a:rPr lang="en-US" altLang="en-US" sz="5400" dirty="0" smtClean="0"/>
              <a:t>to problems in growing up.</a:t>
            </a:r>
          </a:p>
          <a:p>
            <a:pPr eaLnBrk="1" hangingPunct="1"/>
            <a:endParaRPr lang="en-US" altLang="en-US" sz="1800" dirty="0" smtClean="0"/>
          </a:p>
          <a:p>
            <a:pPr marL="0" indent="0" eaLnBrk="1" hangingPunct="1">
              <a:buNone/>
            </a:pPr>
            <a:r>
              <a:rPr lang="en-US" altLang="en-US" sz="5400" dirty="0" smtClean="0"/>
              <a:t>Identify the golden thread </a:t>
            </a:r>
          </a:p>
          <a:p>
            <a:pPr marL="0" indent="0" eaLnBrk="1" hangingPunct="1">
              <a:buNone/>
            </a:pPr>
            <a:r>
              <a:rPr lang="en-US" altLang="en-US" sz="5400" dirty="0" smtClean="0"/>
              <a:t>or narrative theme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7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0" y="554535"/>
            <a:ext cx="533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CC66"/>
                </a:solidFill>
                <a:latin typeface="Times New Roman"/>
                <a:ea typeface="Times New Roman"/>
              </a:rPr>
              <a:t>Career Construction Interview </a:t>
            </a:r>
            <a:endParaRPr lang="en-US" sz="2800" b="1" dirty="0">
              <a:solidFill>
                <a:srgbClr val="FFCC66"/>
              </a:solidFill>
              <a:latin typeface="Times New Roman"/>
              <a:ea typeface="Times New Roman"/>
            </a:endParaRPr>
          </a:p>
          <a:p>
            <a:r>
              <a:rPr lang="en-US" dirty="0">
                <a:solidFill>
                  <a:prstClr val="white"/>
                </a:solidFill>
                <a:latin typeface="Times New Roman"/>
                <a:ea typeface="Times New Roman"/>
              </a:rPr>
              <a:t> </a:t>
            </a:r>
            <a:endParaRPr lang="en-US" sz="1050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342900" indent="-342900">
              <a:buFont typeface="+mj-lt"/>
              <a:buAutoNum type="alphaUcPeriod"/>
              <a:tabLst>
                <a:tab pos="45720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How can I be useful to you as you  </a:t>
            </a:r>
            <a:b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construct your career?</a:t>
            </a:r>
          </a:p>
          <a:p>
            <a:pPr>
              <a:tabLst>
                <a:tab pos="45720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 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1.   Who did you admire when you were </a:t>
            </a:r>
            <a:b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       growing up?.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 </a:t>
            </a:r>
          </a:p>
          <a:p>
            <a:pPr marL="457200" indent="-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2. 	What attracts you to your favorite    </a:t>
            </a:r>
            <a:b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magazines or television shows?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 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3. 	What is your favorite book or movie?  </a:t>
            </a:r>
            <a:b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       Tell me the story.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 </a:t>
            </a:r>
          </a:p>
          <a:p>
            <a:pPr marL="457200" indent="-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4. 	Tell me your favorite saying .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 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2000" b="1" dirty="0">
                <a:solidFill>
                  <a:prstClr val="white"/>
                </a:solidFill>
                <a:latin typeface="Times New Roman"/>
                <a:ea typeface="Times New Roman"/>
              </a:rPr>
              <a:t> 5.    What is your earliest recollection?   </a:t>
            </a:r>
            <a:r>
              <a:rPr lang="en-US" b="1" dirty="0">
                <a:solidFill>
                  <a:prstClr val="white"/>
                </a:solidFill>
                <a:latin typeface="Times New Roman"/>
                <a:ea typeface="Times New Roman"/>
              </a:rPr>
              <a:t>                      </a:t>
            </a:r>
            <a:br>
              <a:rPr lang="en-US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b="1" dirty="0">
                <a:solidFill>
                  <a:prstClr val="white"/>
                </a:solidFill>
                <a:latin typeface="Times New Roman"/>
                <a:ea typeface="Times New Roman"/>
              </a:rPr>
              <a:t>        </a:t>
            </a:r>
            <a:endParaRPr lang="en-US" sz="1050" b="1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4870" y="220980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Self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4403" y="1295400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Scene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3135868"/>
            <a:ext cx="70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Stage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14" y="3974068"/>
            <a:ext cx="73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Script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1637" y="4953000"/>
            <a:ext cx="111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Rehearsal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815" y="5574268"/>
            <a:ext cx="1207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Back-Story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93001" y="2145268"/>
            <a:ext cx="70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5088" y="3135868"/>
            <a:ext cx="7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0602" y="4050268"/>
            <a:ext cx="119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Author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10614" y="495300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Advice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10615" y="5574268"/>
            <a:ext cx="49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Arc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67342" y="123086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39359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14301"/>
            <a:ext cx="8229600" cy="411163"/>
          </a:xfrm>
        </p:spPr>
        <p:txBody>
          <a:bodyPr/>
          <a:lstStyle/>
          <a:p>
            <a:pPr eaLnBrk="1" hangingPunct="1"/>
            <a:r>
              <a:rPr lang="en-US" altLang="en-US" sz="7200" b="1" dirty="0">
                <a:solidFill>
                  <a:srgbClr val="FFC000"/>
                </a:solidFill>
              </a:rPr>
              <a:t>                           </a:t>
            </a:r>
            <a:r>
              <a:rPr lang="en-US" altLang="en-US" sz="7200" b="1" dirty="0" smtClean="0">
                <a:solidFill>
                  <a:srgbClr val="FFC000"/>
                </a:solidFill>
              </a:rPr>
              <a:t>Transition Story</a:t>
            </a:r>
            <a:endParaRPr lang="en-US" altLang="en-US" sz="7200" b="1" dirty="0">
              <a:solidFill>
                <a:srgbClr val="FFC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27760" y="2591118"/>
            <a:ext cx="10176510" cy="33067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006666"/>
                </a:solidFill>
              </a:rPr>
              <a:t>  </a:t>
            </a:r>
            <a:endParaRPr lang="en-US" altLang="en-US" sz="5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22960" y="4751070"/>
            <a:ext cx="116396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The </a:t>
            </a:r>
            <a:r>
              <a:rPr lang="en-US" sz="4000" b="1" i="1" dirty="0" smtClean="0">
                <a:solidFill>
                  <a:srgbClr val="FF6600"/>
                </a:solidFill>
              </a:rPr>
              <a:t>framing narrative </a:t>
            </a:r>
            <a:r>
              <a:rPr lang="en-US" sz="2800" b="1" dirty="0" smtClean="0">
                <a:solidFill>
                  <a:srgbClr val="FF6600"/>
                </a:solidFill>
              </a:rPr>
              <a:t>tells how they hold their stories.</a:t>
            </a:r>
          </a:p>
          <a:p>
            <a:r>
              <a:rPr lang="en-US" sz="2800" b="1" dirty="0" smtClean="0">
                <a:solidFill>
                  <a:srgbClr val="FF6600"/>
                </a:solidFill>
              </a:rPr>
              <a:t>What does the </a:t>
            </a:r>
            <a:r>
              <a:rPr lang="en-US" sz="2800" b="1" i="1" dirty="0" smtClean="0">
                <a:solidFill>
                  <a:srgbClr val="FF6600"/>
                </a:solidFill>
              </a:rPr>
              <a:t>Framing Narrative </a:t>
            </a:r>
            <a:r>
              <a:rPr lang="en-US" sz="2800" b="1" dirty="0" smtClean="0">
                <a:solidFill>
                  <a:srgbClr val="FF6600"/>
                </a:solidFill>
              </a:rPr>
              <a:t>foretell or foreshadow?</a:t>
            </a:r>
          </a:p>
          <a:p>
            <a:r>
              <a:rPr lang="en-US" sz="2800" b="1" dirty="0">
                <a:solidFill>
                  <a:srgbClr val="FF6600"/>
                </a:solidFill>
              </a:rPr>
              <a:t>H</a:t>
            </a:r>
            <a:r>
              <a:rPr lang="en-US" sz="2800" b="1" dirty="0" smtClean="0">
                <a:solidFill>
                  <a:srgbClr val="FF6600"/>
                </a:solidFill>
              </a:rPr>
              <a:t>ow does it position the listener?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4520" y="2260015"/>
            <a:ext cx="94297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sz="5400" b="1" dirty="0">
                <a:solidFill>
                  <a:prstClr val="white"/>
                </a:solidFill>
                <a:latin typeface="Times New Roman"/>
                <a:ea typeface="Times New Roman"/>
              </a:rPr>
              <a:t>How can I be useful to you as </a:t>
            </a:r>
            <a:r>
              <a:rPr lang="en-US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   </a:t>
            </a:r>
            <a:br>
              <a:rPr lang="en-US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  you </a:t>
            </a:r>
            <a:r>
              <a:rPr lang="en-US" sz="5400" b="1" dirty="0">
                <a:solidFill>
                  <a:prstClr val="white"/>
                </a:solidFill>
                <a:latin typeface="Times New Roman"/>
                <a:ea typeface="Times New Roman"/>
              </a:rPr>
              <a:t>construct your career?</a:t>
            </a:r>
          </a:p>
        </p:txBody>
      </p:sp>
    </p:spTree>
    <p:extLst>
      <p:ext uri="{BB962C8B-B14F-4D97-AF65-F5344CB8AC3E}">
        <p14:creationId xmlns:p14="http://schemas.microsoft.com/office/powerpoint/2010/main" val="13654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77508"/>
            <a:ext cx="10972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Early Recollections Tell                        </a:t>
            </a:r>
            <a:r>
              <a:rPr lang="en-US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rgbClr val="FF6600"/>
                </a:solidFill>
              </a:rPr>
              <a:t>Perspective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17421"/>
            <a:ext cx="10972800" cy="4525963"/>
          </a:xfrm>
        </p:spPr>
        <p:txBody>
          <a:bodyPr/>
          <a:lstStyle/>
          <a:p>
            <a:pPr marL="0" lvl="1" indent="0" algn="ctr">
              <a:buNone/>
            </a:pPr>
            <a:r>
              <a:rPr lang="en-US" altLang="en-US" sz="4400" b="1" dirty="0" smtClean="0"/>
              <a:t>Stories </a:t>
            </a:r>
            <a:r>
              <a:rPr lang="en-US" altLang="en-US" sz="4400" b="1" dirty="0"/>
              <a:t>reveal </a:t>
            </a:r>
            <a:r>
              <a:rPr lang="en-US" altLang="en-US" sz="4400" b="1" i="1" dirty="0" smtClean="0">
                <a:solidFill>
                  <a:srgbClr val="FFC000"/>
                </a:solidFill>
              </a:rPr>
              <a:t>current</a:t>
            </a:r>
            <a:r>
              <a:rPr lang="en-US" altLang="en-US" sz="4400" b="1" dirty="0" smtClean="0"/>
              <a:t> perspective                                      on self and the world.</a:t>
            </a:r>
          </a:p>
          <a:p>
            <a:pPr marL="0" lvl="1" indent="0" algn="ctr">
              <a:buNone/>
            </a:pPr>
            <a:endParaRPr lang="en-US" altLang="en-US" sz="1800" dirty="0"/>
          </a:p>
          <a:p>
            <a:pPr marL="0" indent="0" algn="ctr">
              <a:buNone/>
            </a:pPr>
            <a:r>
              <a:rPr lang="en-US" altLang="en-US" sz="4400" b="1" dirty="0" smtClean="0"/>
              <a:t>These “memories” assign and                 express meaning to understand</a:t>
            </a:r>
            <a:r>
              <a:rPr lang="en-US" sz="4400" b="1" dirty="0" smtClean="0"/>
              <a:t>              present </a:t>
            </a:r>
            <a:r>
              <a:rPr lang="en-US" sz="4400" b="1" dirty="0"/>
              <a:t>experience </a:t>
            </a:r>
            <a:r>
              <a:rPr lang="en-US" sz="4400" b="1" dirty="0" smtClean="0"/>
              <a:t>and </a:t>
            </a:r>
            <a:r>
              <a:rPr lang="en-US" sz="4400" b="1" dirty="0"/>
              <a:t>emotions.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 </a:t>
            </a:r>
          </a:p>
          <a:p>
            <a:pPr marL="0" lvl="1" indent="0" algn="ctr">
              <a:buNone/>
            </a:pPr>
            <a:r>
              <a:rPr lang="en-US" altLang="en-US" sz="4400" b="1" dirty="0" smtClean="0"/>
              <a:t>.</a:t>
            </a:r>
            <a:endParaRPr lang="en-US" altLang="en-US" sz="4400" b="1" dirty="0"/>
          </a:p>
          <a:p>
            <a:pPr algn="ctr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15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math.brown.edu/~banchoff/slides/2A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3813" r="7723" b="11873"/>
          <a:stretch/>
        </p:blipFill>
        <p:spPr bwMode="auto">
          <a:xfrm>
            <a:off x="5491315" y="365125"/>
            <a:ext cx="5127524" cy="6253316"/>
          </a:xfrm>
          <a:prstGeom prst="rect">
            <a:avLst/>
          </a:prstGeom>
          <a:solidFill>
            <a:srgbClr val="FF6600"/>
          </a:solidFill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028" name="Picture 4" descr="https://tse1.mm.bing.net/th?id=OIP.M907fa505959a74377c1a6cf5700dc9bbo1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9693" y="1122437"/>
            <a:ext cx="1667183" cy="23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2391" y="3701845"/>
            <a:ext cx="33518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Joan Erikson’s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8 Stages of Life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Tapestry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Content Placeholder 2"/>
          <p:cNvSpPr>
            <a:spLocks noGrp="1"/>
          </p:cNvSpPr>
          <p:nvPr>
            <p:ph idx="1"/>
          </p:nvPr>
        </p:nvSpPr>
        <p:spPr>
          <a:xfrm>
            <a:off x="-262890" y="617220"/>
            <a:ext cx="11822430" cy="4895850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altLang="en-US" sz="7200" dirty="0" smtClean="0"/>
              <a:t>Role models for                        self-construction                  reveal solutions to problems stated in                    early recollections. </a:t>
            </a:r>
            <a:endParaRPr lang="en-US" altLang="en-US" sz="7200" dirty="0"/>
          </a:p>
          <a:p>
            <a:pPr lvl="1"/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4437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18616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7200" dirty="0" smtClean="0"/>
              <a:t>Look </a:t>
            </a:r>
            <a:r>
              <a:rPr lang="en-US" altLang="en-US" sz="7200" dirty="0"/>
              <a:t>for how role model </a:t>
            </a:r>
            <a:r>
              <a:rPr lang="en-US" altLang="en-US" sz="7200" dirty="0" smtClean="0"/>
              <a:t>solves </a:t>
            </a:r>
            <a:r>
              <a:rPr lang="en-US" altLang="en-US" sz="7200" dirty="0"/>
              <a:t>the </a:t>
            </a:r>
            <a:r>
              <a:rPr lang="en-US" altLang="en-US" sz="7200" dirty="0" smtClean="0"/>
              <a:t>problems </a:t>
            </a:r>
            <a:r>
              <a:rPr lang="en-US" altLang="en-US" sz="7200" dirty="0"/>
              <a:t>stated in the early recollections.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2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02921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/>
              <a:t>Refer </a:t>
            </a:r>
            <a:r>
              <a:rPr lang="en-US" sz="5400" b="1" dirty="0" smtClean="0">
                <a:solidFill>
                  <a:srgbClr val="FF6600"/>
                </a:solidFill>
              </a:rPr>
              <a:t>solution </a:t>
            </a:r>
            <a:r>
              <a:rPr lang="en-US" sz="5400" b="1" dirty="0">
                <a:solidFill>
                  <a:srgbClr val="FF6600"/>
                </a:solidFill>
              </a:rPr>
              <a:t>story </a:t>
            </a:r>
            <a:r>
              <a:rPr lang="en-US" sz="5400" b="1" dirty="0" smtClean="0"/>
              <a:t>of                    role models back </a:t>
            </a:r>
            <a:r>
              <a:rPr lang="en-US" sz="5400" b="1" dirty="0"/>
              <a:t>to </a:t>
            </a:r>
            <a:r>
              <a:rPr lang="en-US" sz="5400" b="1" dirty="0" smtClean="0"/>
              <a:t>               </a:t>
            </a:r>
            <a:r>
              <a:rPr lang="en-US" sz="5400" b="1" dirty="0" smtClean="0">
                <a:solidFill>
                  <a:srgbClr val="FF6600"/>
                </a:solidFill>
              </a:rPr>
              <a:t>problem story</a:t>
            </a:r>
            <a:r>
              <a:rPr lang="en-US" sz="5400" b="1" dirty="0"/>
              <a:t> </a:t>
            </a:r>
            <a:r>
              <a:rPr lang="en-US" sz="5400" b="1" dirty="0" smtClean="0"/>
              <a:t>of                                early recollection. </a:t>
            </a:r>
          </a:p>
          <a:p>
            <a:endParaRPr lang="en-US" sz="1800" dirty="0" smtClean="0"/>
          </a:p>
          <a:p>
            <a:pPr marL="0" indent="0" algn="ctr">
              <a:buNone/>
            </a:pPr>
            <a:endParaRPr lang="en-US" sz="2800" b="1" dirty="0" smtClean="0"/>
          </a:p>
          <a:p>
            <a:pPr marL="0" indent="0" algn="ctr">
              <a:buNone/>
            </a:pPr>
            <a:r>
              <a:rPr lang="en-US" b="1" dirty="0" smtClean="0"/>
              <a:t>They </a:t>
            </a:r>
            <a:r>
              <a:rPr lang="en-US" b="1" dirty="0"/>
              <a:t>act </a:t>
            </a:r>
            <a:r>
              <a:rPr lang="en-US" b="1" dirty="0" smtClean="0"/>
              <a:t>as counterpoints </a:t>
            </a:r>
            <a:r>
              <a:rPr lang="en-US" b="1" dirty="0"/>
              <a:t>to </a:t>
            </a:r>
            <a:r>
              <a:rPr lang="en-US" b="1" dirty="0" smtClean="0"/>
              <a:t>each other.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Have no need for courage if you are not frightened. 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0" y="1074421"/>
            <a:ext cx="10367010" cy="505174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smtClean="0"/>
              <a:t>Going to Disneyland with grandparents and uncle and his girlfriend. I was in the back of the camper trying to sing and dance for my grandmother.  She told me to sit down so I would not get hurt.  I got on my uncle's girlfriend's nerves by trying to talk to her.  Tried to talk but she did not think I should move around at the same time. Told me to sit still.</a:t>
            </a:r>
          </a:p>
          <a:p>
            <a:pPr eaLnBrk="1" hangingPunct="1"/>
            <a:endParaRPr lang="en-US" altLang="en-US" b="1" dirty="0" smtClean="0"/>
          </a:p>
        </p:txBody>
      </p:sp>
      <p:pic>
        <p:nvPicPr>
          <p:cNvPr id="4" name="Picture 16" descr="is?9AlwqVSMugRBGI-HlHu0sm-NRQ1lMjLJ2fTlx-ZunVU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1120" y="5189379"/>
            <a:ext cx="29718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momdr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20" y="5087080"/>
            <a:ext cx="2541270" cy="17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s?Vtyg4iLDP14pjgoW7YyoOZrmrKl-cGOXVqhy0hD1mQ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20" y="5295741"/>
            <a:ext cx="16764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9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10" descr="danc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" y="1064078"/>
            <a:ext cx="3783330" cy="4684123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566410" y="2205990"/>
            <a:ext cx="5566410" cy="2674620"/>
          </a:xfrm>
        </p:spPr>
        <p:txBody>
          <a:bodyPr/>
          <a:lstStyle/>
          <a:p>
            <a:pPr eaLnBrk="1" hangingPunct="1"/>
            <a:r>
              <a:rPr lang="en-US" altLang="en-US" sz="7200" b="1" dirty="0" smtClean="0">
                <a:solidFill>
                  <a:schemeClr val="tx1"/>
                </a:solidFill>
              </a:rPr>
              <a:t>Little girl annoyed because</a:t>
            </a:r>
            <a:br>
              <a:rPr lang="en-US" altLang="en-US" sz="7200" b="1" dirty="0" smtClean="0">
                <a:solidFill>
                  <a:schemeClr val="tx1"/>
                </a:solidFill>
              </a:rPr>
            </a:br>
            <a:r>
              <a:rPr lang="en-US" altLang="en-US" sz="7200" b="1" dirty="0" smtClean="0">
                <a:solidFill>
                  <a:schemeClr val="tx1"/>
                </a:solidFill>
              </a:rPr>
              <a:t>she must sit still.</a:t>
            </a:r>
          </a:p>
        </p:txBody>
      </p:sp>
    </p:spTree>
    <p:extLst>
      <p:ext uri="{BB962C8B-B14F-4D97-AF65-F5344CB8AC3E}">
        <p14:creationId xmlns:p14="http://schemas.microsoft.com/office/powerpoint/2010/main" val="20672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              </a:t>
            </a:r>
            <a:r>
              <a:rPr lang="en-US" altLang="en-US" b="1" dirty="0" smtClean="0">
                <a:solidFill>
                  <a:schemeClr val="bg1"/>
                </a:solidFill>
              </a:rPr>
              <a:t>Ann of Green Gables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9882" y="1661654"/>
            <a:ext cx="7541343" cy="4525963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Spirit</a:t>
            </a:r>
          </a:p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Temper (I hide mine)</a:t>
            </a:r>
          </a:p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Set goals and goes after them</a:t>
            </a:r>
          </a:p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Does what she wants</a:t>
            </a:r>
          </a:p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Has integrity</a:t>
            </a:r>
          </a:p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</a:rPr>
              <a:t>Has fun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926148"/>
            <a:ext cx="3470089" cy="4548822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3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5622" y="868634"/>
            <a:ext cx="10892973" cy="4834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35 year old </a:t>
            </a:r>
            <a:r>
              <a:rPr lang="en-US" sz="7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woman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sought career counseling to consider her career options now that her son will enter first grade. </a:t>
            </a:r>
            <a:r>
              <a:rPr lang="en-US" sz="7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0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1200" y="215900"/>
            <a:ext cx="9982200" cy="602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marR="274320"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remember at age three or four being in the hospital in my bed which had bars all around it. Up around it. The lights were low, the room was dark. I was waiting for my Mom to come to the hospital to sit with me. I got upset because I felt she was not going to show up. Time could not move fast enough. I remember that they gave me a 7 UP or Sprite while I was waiting. Finally she showed up and had a goose for me. It was Mother Goose. </a:t>
            </a:r>
          </a:p>
        </p:txBody>
      </p:sp>
    </p:spTree>
    <p:extLst>
      <p:ext uri="{BB962C8B-B14F-4D97-AF65-F5344CB8AC3E}">
        <p14:creationId xmlns:p14="http://schemas.microsoft.com/office/powerpoint/2010/main" val="14960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199" y="294024"/>
            <a:ext cx="11607801" cy="5526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She described Wonder Women, and implicitly herself, with the words </a:t>
            </a:r>
            <a:r>
              <a:rPr lang="en-US" sz="66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helpful, strong but not violent, and</a:t>
            </a:r>
            <a:r>
              <a:rPr lang="en-US" sz="6600" b="1" i="1" u="sng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i="1" u="sng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always</a:t>
            </a:r>
            <a:r>
              <a:rPr lang="en-US" sz="6600" b="1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there             to </a:t>
            </a:r>
            <a:r>
              <a:rPr lang="en-US" sz="66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save the day. 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tse4.mm.bing.net/th?id=OIP.M862ef69a99db3931c0d7f5c0db909d9fo0&amp;pid=15.1&amp;P=0&amp;w=300&amp;h=3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1"/>
          <a:stretch/>
        </p:blipFill>
        <p:spPr bwMode="auto">
          <a:xfrm>
            <a:off x="7005484" y="4794968"/>
            <a:ext cx="2684204" cy="18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3400" dirty="0">
                <a:solidFill>
                  <a:schemeClr val="bg1"/>
                </a:solidFill>
              </a:rPr>
              <a:t>What is your earliest recollection? 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0857" y="2691582"/>
            <a:ext cx="4751439" cy="2455606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</a:rPr>
              <a:t>Going along with my mother on one of her protests</a:t>
            </a:r>
            <a:r>
              <a:rPr lang="en-US" altLang="en-US" sz="2600" b="1" dirty="0">
                <a:solidFill>
                  <a:schemeClr val="bg1"/>
                </a:solidFill>
              </a:rPr>
              <a:t>.    </a:t>
            </a:r>
            <a:endParaRPr lang="en-US" altLang="en-US" sz="3400" b="1" dirty="0">
              <a:solidFill>
                <a:schemeClr val="bg1"/>
              </a:solidFill>
            </a:endParaRPr>
          </a:p>
        </p:txBody>
      </p:sp>
      <p:pic>
        <p:nvPicPr>
          <p:cNvPr id="83972" name="Picture 7" descr="1984_mother_daugh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66567"/>
            <a:ext cx="3594068" cy="4380271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0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th.brown.edu/~banchoff/slides/2A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75598" r="7723" b="11871"/>
          <a:stretch/>
        </p:blipFill>
        <p:spPr bwMode="auto">
          <a:xfrm>
            <a:off x="916858" y="2005781"/>
            <a:ext cx="10436942" cy="2403988"/>
          </a:xfrm>
          <a:prstGeom prst="rect">
            <a:avLst/>
          </a:prstGeom>
          <a:solidFill>
            <a:srgbClr val="FF6600"/>
          </a:solidFill>
          <a:ln w="76200">
            <a:solidFill>
              <a:srgbClr val="000000"/>
            </a:solidFill>
          </a:ln>
        </p:spPr>
      </p:pic>
      <p:pic>
        <p:nvPicPr>
          <p:cNvPr id="5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75598" r="34193" b="11871"/>
          <a:stretch/>
        </p:blipFill>
        <p:spPr bwMode="auto">
          <a:xfrm>
            <a:off x="4150310" y="2005342"/>
            <a:ext cx="5412658" cy="2403988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pic>
        <p:nvPicPr>
          <p:cNvPr id="6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0" t="79893" r="51106" b="13035"/>
          <a:stretch/>
        </p:blipFill>
        <p:spPr bwMode="auto">
          <a:xfrm rot="21317131">
            <a:off x="6693920" y="3883122"/>
            <a:ext cx="884905" cy="2070842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pic>
        <p:nvPicPr>
          <p:cNvPr id="7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77213" r="71411" b="12014"/>
          <a:stretch/>
        </p:blipFill>
        <p:spPr bwMode="auto">
          <a:xfrm rot="322432">
            <a:off x="2215841" y="3090918"/>
            <a:ext cx="857851" cy="2636824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pic>
        <p:nvPicPr>
          <p:cNvPr id="8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77213" r="66976" b="11913"/>
          <a:stretch/>
        </p:blipFill>
        <p:spPr bwMode="auto">
          <a:xfrm rot="21300226">
            <a:off x="3644267" y="3594605"/>
            <a:ext cx="324228" cy="2732444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pic>
        <p:nvPicPr>
          <p:cNvPr id="9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77213" r="66485" b="12092"/>
          <a:stretch/>
        </p:blipFill>
        <p:spPr bwMode="auto">
          <a:xfrm rot="21014810">
            <a:off x="5810627" y="3051309"/>
            <a:ext cx="472185" cy="2051633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pic>
        <p:nvPicPr>
          <p:cNvPr id="10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1" t="75598" r="9298" b="14083"/>
          <a:stretch/>
        </p:blipFill>
        <p:spPr bwMode="auto">
          <a:xfrm rot="20956475">
            <a:off x="10577272" y="2599973"/>
            <a:ext cx="951290" cy="2842283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pic>
        <p:nvPicPr>
          <p:cNvPr id="11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9" t="75598" r="17818" b="11871"/>
          <a:stretch/>
        </p:blipFill>
        <p:spPr bwMode="auto">
          <a:xfrm>
            <a:off x="9672674" y="2536281"/>
            <a:ext cx="561210" cy="2403988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pic>
        <p:nvPicPr>
          <p:cNvPr id="12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9" t="78850" r="17538" b="11871"/>
          <a:stretch/>
        </p:blipFill>
        <p:spPr bwMode="auto">
          <a:xfrm rot="256438">
            <a:off x="9522391" y="4693428"/>
            <a:ext cx="629112" cy="1878672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pic>
        <p:nvPicPr>
          <p:cNvPr id="14" name="Picture 2" descr="http://slimband.com/weight-loss-blog/wp-content/uploads/2011/08/AtLooseEnds.jpeg-300x1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t="46382" r="58478" b="49874"/>
          <a:stretch/>
        </p:blipFill>
        <p:spPr bwMode="auto">
          <a:xfrm rot="4935092">
            <a:off x="5771924" y="4244791"/>
            <a:ext cx="4579975" cy="21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slimband.com/weight-loss-blog/wp-content/uploads/2011/08/AtLooseEnds.jpeg-300x1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4" t="46382" r="58478" b="48979"/>
          <a:stretch/>
        </p:blipFill>
        <p:spPr bwMode="auto">
          <a:xfrm rot="4706515">
            <a:off x="7789138" y="6046065"/>
            <a:ext cx="1030921" cy="1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math.brown.edu/~banchoff/slides/2A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77213" r="66976" b="11913"/>
          <a:stretch/>
        </p:blipFill>
        <p:spPr bwMode="auto">
          <a:xfrm rot="21300226">
            <a:off x="1139260" y="2372053"/>
            <a:ext cx="195760" cy="2732444"/>
          </a:xfrm>
          <a:prstGeom prst="rect">
            <a:avLst/>
          </a:prstGeom>
          <a:solidFill>
            <a:srgbClr val="FF6600"/>
          </a:solidFill>
          <a:ln w="76200">
            <a:noFill/>
          </a:ln>
        </p:spPr>
      </p:pic>
      <p:sp>
        <p:nvSpPr>
          <p:cNvPr id="17" name="TextBox 16"/>
          <p:cNvSpPr txBox="1"/>
          <p:nvPr/>
        </p:nvSpPr>
        <p:spPr>
          <a:xfrm rot="1117582">
            <a:off x="815399" y="1882783"/>
            <a:ext cx="410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117582">
            <a:off x="3628136" y="6139573"/>
            <a:ext cx="410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117582">
            <a:off x="7362636" y="5577451"/>
            <a:ext cx="410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117582">
            <a:off x="11298239" y="2782120"/>
            <a:ext cx="410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117582">
            <a:off x="9199462" y="6006553"/>
            <a:ext cx="628093" cy="6353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117582">
            <a:off x="10636922" y="4910976"/>
            <a:ext cx="691532" cy="6715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117582">
            <a:off x="2201262" y="5411768"/>
            <a:ext cx="410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117582">
            <a:off x="2786789" y="5448099"/>
            <a:ext cx="410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117582">
            <a:off x="11065042" y="1943257"/>
            <a:ext cx="410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117582">
            <a:off x="688639" y="2755801"/>
            <a:ext cx="4104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533400"/>
            <a:ext cx="8001000" cy="3048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</a:rPr>
              <a:t>      Who did you admire?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3445" y="943897"/>
            <a:ext cx="6223819" cy="5456901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</a:rPr>
              <a:t>                          </a:t>
            </a:r>
            <a:r>
              <a:rPr lang="en-US" altLang="en-US" sz="6000" b="1" dirty="0" smtClean="0">
                <a:solidFill>
                  <a:schemeClr val="bg1"/>
                </a:solidFill>
              </a:rPr>
              <a:t>SHE TRIED TO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b="1" dirty="0" smtClean="0">
                <a:solidFill>
                  <a:schemeClr val="bg1"/>
                </a:solidFill>
              </a:rPr>
              <a:t> </a:t>
            </a:r>
            <a:r>
              <a:rPr lang="en-US" altLang="en-US" sz="6000" b="1" dirty="0">
                <a:solidFill>
                  <a:schemeClr val="bg1"/>
                </a:solidFill>
              </a:rPr>
              <a:t>BRIDGE </a:t>
            </a:r>
            <a:r>
              <a:rPr lang="en-US" altLang="en-US" sz="6000" b="1" dirty="0" smtClean="0">
                <a:solidFill>
                  <a:schemeClr val="bg1"/>
                </a:solidFill>
              </a:rPr>
              <a:t>TWO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b="1" dirty="0" smtClean="0">
                <a:solidFill>
                  <a:schemeClr val="bg1"/>
                </a:solidFill>
              </a:rPr>
              <a:t>WORLDS</a:t>
            </a:r>
            <a:r>
              <a:rPr lang="en-US" altLang="en-US" sz="6000" b="1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0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800" dirty="0"/>
              <a:t>                              </a:t>
            </a:r>
            <a:endParaRPr lang="en-US" altLang="en-US" sz="1000" b="1" dirty="0"/>
          </a:p>
        </p:txBody>
      </p:sp>
      <p:pic>
        <p:nvPicPr>
          <p:cNvPr id="768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27" y="1622321"/>
            <a:ext cx="3492602" cy="438487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11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722671" y="1417638"/>
            <a:ext cx="10859729" cy="458692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2800" dirty="0"/>
          </a:p>
          <a:p>
            <a:pPr eaLnBrk="1" hangingPunct="1">
              <a:buFontTx/>
              <a:buNone/>
              <a:defRPr/>
            </a:pPr>
            <a:r>
              <a:rPr lang="en-US" sz="2800" dirty="0"/>
              <a:t> Age 5:</a:t>
            </a:r>
            <a:r>
              <a:rPr lang="en-US" sz="2800" b="1" dirty="0"/>
              <a:t>  </a:t>
            </a:r>
          </a:p>
          <a:p>
            <a:pPr eaLnBrk="1" hangingPunct="1">
              <a:buFontTx/>
              <a:buNone/>
              <a:defRPr/>
            </a:pPr>
            <a:endParaRPr lang="en-US" sz="1400" b="1" dirty="0"/>
          </a:p>
          <a:p>
            <a:pPr eaLnBrk="1" hangingPunct="1">
              <a:buFontTx/>
              <a:buNone/>
              <a:defRPr/>
            </a:pPr>
            <a:r>
              <a:rPr lang="en-US" sz="5400" b="1" dirty="0"/>
              <a:t>   MY FATHER PROMISED ME A </a:t>
            </a:r>
          </a:p>
          <a:p>
            <a:pPr eaLnBrk="1" hangingPunct="1">
              <a:buFontTx/>
              <a:buNone/>
              <a:defRPr/>
            </a:pPr>
            <a:r>
              <a:rPr lang="en-US" sz="5400" b="1" dirty="0" smtClean="0"/>
              <a:t>   </a:t>
            </a:r>
            <a:r>
              <a:rPr lang="en-US" sz="5400" b="1" dirty="0"/>
              <a:t>PIANO AND I NEVER GOT IT. </a:t>
            </a:r>
          </a:p>
          <a:p>
            <a:pPr eaLnBrk="1" hangingPunct="1">
              <a:buFontTx/>
              <a:buNone/>
              <a:defRPr/>
            </a:pPr>
            <a:endParaRPr lang="en-US" sz="2800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en-US" sz="54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CONFUSED AND RESENTFUL</a:t>
            </a:r>
          </a:p>
        </p:txBody>
      </p:sp>
      <p:pic>
        <p:nvPicPr>
          <p:cNvPr id="208900" name="Picture 5" descr="pian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3581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562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6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170" y="594361"/>
            <a:ext cx="1130046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It takes a good story about your own life to make a</a:t>
            </a:r>
          </a:p>
          <a:p>
            <a:pPr marL="0" indent="0">
              <a:buNone/>
            </a:pPr>
            <a:r>
              <a:rPr lang="en-US" b="1" dirty="0" smtClean="0"/>
              <a:t>highly effective career counselor.  The story must: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   Explain your calling to help others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b="1" dirty="0" smtClean="0"/>
              <a:t>   Provide </a:t>
            </a:r>
            <a:r>
              <a:rPr lang="en-US" b="1" dirty="0"/>
              <a:t>support for the hard work </a:t>
            </a:r>
            <a:r>
              <a:rPr lang="en-US" b="1" dirty="0" smtClean="0"/>
              <a:t>of counseling 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b="1" dirty="0" smtClean="0"/>
              <a:t>   Sustain a commitment to generativity for the long haul </a:t>
            </a:r>
          </a:p>
          <a:p>
            <a:endParaRPr lang="en-US" sz="1600" b="1" dirty="0"/>
          </a:p>
          <a:p>
            <a:pPr marL="0" indent="0">
              <a:buNone/>
            </a:pPr>
            <a:r>
              <a:rPr lang="en-US" b="1" dirty="0" smtClean="0"/>
              <a:t>   Comfort you when things go wrong</a:t>
            </a:r>
          </a:p>
          <a:p>
            <a:pPr marL="0" indent="0">
              <a:buNone/>
            </a:pPr>
            <a:r>
              <a:rPr lang="en-US" sz="1800" b="1" dirty="0" smtClean="0"/>
              <a:t> </a:t>
            </a:r>
          </a:p>
          <a:p>
            <a:pPr marL="0" indent="0">
              <a:buNone/>
            </a:pPr>
            <a:r>
              <a:rPr lang="en-US" b="1" dirty="0" smtClean="0"/>
              <a:t>   Absorb the heartaches and burnout it may bring.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88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 smtClean="0">
                <a:solidFill>
                  <a:srgbClr val="FF6600"/>
                </a:solidFill>
              </a:rPr>
              <a:t>Does this outline fit your story?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68630"/>
            <a:ext cx="11113770" cy="450342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5400" b="1" dirty="0" smtClean="0"/>
          </a:p>
          <a:p>
            <a:pPr eaLnBrk="1" hangingPunct="1">
              <a:buFontTx/>
              <a:buNone/>
            </a:pPr>
            <a:r>
              <a:rPr lang="en-US" altLang="en-US" sz="5400" b="1" dirty="0" smtClean="0"/>
              <a:t>-</a:t>
            </a:r>
            <a:r>
              <a:rPr lang="en-US" altLang="en-US" sz="7200" b="1" dirty="0" smtClean="0"/>
              <a:t>Symptom</a:t>
            </a:r>
            <a:endParaRPr lang="en-US" altLang="en-US" sz="7200" b="1" dirty="0"/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lvl="1" eaLnBrk="1" hangingPunct="1">
              <a:buFontTx/>
              <a:buNone/>
            </a:pPr>
            <a:r>
              <a:rPr lang="en-US" altLang="en-US" sz="7200" b="1" dirty="0" smtClean="0"/>
              <a:t>  -</a:t>
            </a:r>
            <a:r>
              <a:rPr lang="en-US" altLang="en-US" sz="7200" b="1" dirty="0"/>
              <a:t>Strength</a:t>
            </a:r>
          </a:p>
          <a:p>
            <a:pPr lvl="1" eaLnBrk="1" hangingPunct="1"/>
            <a:endParaRPr lang="en-US" altLang="en-US" b="1" dirty="0"/>
          </a:p>
          <a:p>
            <a:pPr lvl="2" eaLnBrk="1" hangingPunct="1">
              <a:buFontTx/>
              <a:buNone/>
            </a:pPr>
            <a:r>
              <a:rPr lang="en-US" altLang="en-US" sz="7200" b="1" dirty="0" smtClean="0"/>
              <a:t>   -</a:t>
            </a:r>
            <a:r>
              <a:rPr lang="en-US" altLang="en-US" sz="7200" b="1" dirty="0"/>
              <a:t>Social Contribution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149590" y="1829118"/>
            <a:ext cx="2101215" cy="3028632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en-US" sz="1800" b="1" kern="0" dirty="0" smtClean="0">
              <a:solidFill>
                <a:srgbClr val="FF6600"/>
              </a:solidFill>
              <a:latin typeface="Segoe Script" panose="020B0504020000000003" pitchFamily="34" charset="0"/>
            </a:endParaRPr>
          </a:p>
          <a:p>
            <a:pPr marL="0" indent="0" algn="ctr">
              <a:buFontTx/>
              <a:buNone/>
            </a:pPr>
            <a:r>
              <a:rPr lang="en-US" sz="1800" b="1" kern="0" dirty="0" smtClean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Meaning </a:t>
            </a:r>
          </a:p>
          <a:p>
            <a:pPr marL="0" indent="0" algn="ctr">
              <a:buFontTx/>
              <a:buNone/>
            </a:pPr>
            <a:r>
              <a:rPr lang="en-US" sz="1800" b="1" kern="0" dirty="0" smtClean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 </a:t>
            </a:r>
          </a:p>
          <a:p>
            <a:pPr marL="0" indent="0" algn="ctr">
              <a:buFontTx/>
              <a:buNone/>
            </a:pPr>
            <a:r>
              <a:rPr lang="en-US" sz="1800" b="1" kern="0" dirty="0" smtClean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Work</a:t>
            </a:r>
          </a:p>
          <a:p>
            <a:pPr algn="ctr"/>
            <a:endParaRPr lang="en-US" sz="800" b="1" kern="0" dirty="0" smtClean="0">
              <a:solidFill>
                <a:srgbClr val="FF66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FontTx/>
              <a:buNone/>
            </a:pPr>
            <a:endParaRPr lang="en-US" sz="900" b="1" kern="0" dirty="0" smtClean="0">
              <a:solidFill>
                <a:srgbClr val="FF66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FontTx/>
              <a:buNone/>
            </a:pPr>
            <a:r>
              <a:rPr lang="en-US" sz="1800" b="1" kern="0" dirty="0" smtClean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Working</a:t>
            </a:r>
          </a:p>
          <a:p>
            <a:pPr marL="0" indent="0" algn="ctr">
              <a:buFontTx/>
              <a:buNone/>
            </a:pPr>
            <a:r>
              <a:rPr lang="en-US" sz="1800" b="1" kern="0" dirty="0" smtClean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 </a:t>
            </a:r>
          </a:p>
          <a:p>
            <a:pPr marL="0" indent="0" algn="ctr">
              <a:buFontTx/>
              <a:buNone/>
            </a:pPr>
            <a:r>
              <a:rPr lang="en-US" sz="1800" b="1" kern="0" dirty="0" smtClean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Meaning</a:t>
            </a:r>
            <a:endParaRPr lang="en-US" sz="1800" b="1" kern="0" dirty="0">
              <a:solidFill>
                <a:srgbClr val="FF66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102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547" t="28434" r="28883" b="27920"/>
          <a:stretch/>
        </p:blipFill>
        <p:spPr>
          <a:xfrm>
            <a:off x="2071102" y="3344"/>
            <a:ext cx="4958347" cy="68870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tse2.mm.bing.net/th?id=OIP.M0ac1a837d6130ceac238f92315a6bbbao0&amp;pid=15.1&amp;P=0&amp;w=300&amp;h=3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6" t="5774"/>
          <a:stretch/>
        </p:blipFill>
        <p:spPr bwMode="auto">
          <a:xfrm>
            <a:off x="8599812" y="2297430"/>
            <a:ext cx="3137080" cy="276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-cache-ak0.pinimg.com/736x/26/e2/ca/26e2ca8a37a373d5dd17ea2b3ae3c7b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16184" b="19215"/>
          <a:stretch/>
        </p:blipFill>
        <p:spPr bwMode="auto">
          <a:xfrm>
            <a:off x="342900" y="3344"/>
            <a:ext cx="7955280" cy="685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-19050"/>
            <a:ext cx="8153400" cy="1143000"/>
          </a:xfrm>
        </p:spPr>
        <p:txBody>
          <a:bodyPr/>
          <a:lstStyle/>
          <a:p>
            <a:r>
              <a:rPr lang="en-US" altLang="en-US" b="1" u="sng" dirty="0" smtClean="0">
                <a:solidFill>
                  <a:srgbClr val="FFC000"/>
                </a:solidFill>
              </a:rPr>
              <a:t>The Province of the Saved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27783" y="930991"/>
            <a:ext cx="9628239" cy="4710319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b="1" dirty="0"/>
              <a:t>    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b="1" dirty="0"/>
              <a:t>The Province of the Saved </a:t>
            </a:r>
            <a:br>
              <a:rPr lang="en-US" b="1" dirty="0"/>
            </a:br>
            <a:r>
              <a:rPr lang="en-US" b="1" dirty="0"/>
              <a:t>Should be the Art—To save— </a:t>
            </a:r>
            <a:br>
              <a:rPr lang="en-US" b="1" dirty="0"/>
            </a:br>
            <a:r>
              <a:rPr lang="en-US" b="1" dirty="0"/>
              <a:t>Through Skill obtained in Themselves— </a:t>
            </a:r>
            <a:br>
              <a:rPr lang="en-US" b="1" dirty="0"/>
            </a:br>
            <a:r>
              <a:rPr lang="en-US" b="1" dirty="0"/>
              <a:t>The Science of the Grave 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No Man can understand </a:t>
            </a:r>
            <a:br>
              <a:rPr lang="en-US" b="1" dirty="0"/>
            </a:br>
            <a:r>
              <a:rPr lang="en-US" b="1" dirty="0"/>
              <a:t>But He that hath endured </a:t>
            </a:r>
            <a:br>
              <a:rPr lang="en-US" b="1" dirty="0"/>
            </a:br>
            <a:r>
              <a:rPr lang="en-US" b="1" dirty="0"/>
              <a:t>The Dissolution—in Himself— </a:t>
            </a:r>
            <a:br>
              <a:rPr lang="en-US" b="1" dirty="0"/>
            </a:br>
            <a:r>
              <a:rPr lang="en-US" b="1" dirty="0"/>
              <a:t>That Man—be qualified 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To qualify Despair </a:t>
            </a:r>
            <a:br>
              <a:rPr lang="en-US" b="1" dirty="0"/>
            </a:br>
            <a:r>
              <a:rPr lang="en-US" b="1" dirty="0"/>
              <a:t>To Those who failing new— </a:t>
            </a:r>
            <a:br>
              <a:rPr lang="en-US" b="1" dirty="0"/>
            </a:br>
            <a:r>
              <a:rPr lang="en-US" b="1" dirty="0"/>
              <a:t>Mistake Defeat for Death—Each time— </a:t>
            </a:r>
            <a:br>
              <a:rPr lang="en-US" b="1" dirty="0"/>
            </a:br>
            <a:r>
              <a:rPr lang="en-US" b="1" dirty="0"/>
              <a:t>Till </a:t>
            </a:r>
            <a:r>
              <a:rPr lang="en-US" b="1" dirty="0" smtClean="0"/>
              <a:t>acclimated to.</a:t>
            </a:r>
            <a:endParaRPr lang="en-US" b="1" dirty="0"/>
          </a:p>
        </p:txBody>
      </p:sp>
      <p:pic>
        <p:nvPicPr>
          <p:cNvPr id="68612" name="Picture 5" descr="emilydickinson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3" b="10225"/>
          <a:stretch>
            <a:fillRect/>
          </a:stretch>
        </p:blipFill>
        <p:spPr bwMode="auto">
          <a:xfrm>
            <a:off x="8655236" y="1753092"/>
            <a:ext cx="3051175" cy="40386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64040" y="597789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Emily Dickinson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247" y="2385652"/>
            <a:ext cx="7398774" cy="1325563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www.Vocopher.com</a:t>
            </a: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218" t="7617" r="9283" b="3673"/>
          <a:stretch/>
        </p:blipFill>
        <p:spPr>
          <a:xfrm>
            <a:off x="456582" y="510816"/>
            <a:ext cx="3967934" cy="58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/>
          <p:cNvPicPr/>
          <p:nvPr/>
        </p:nvPicPr>
        <p:blipFill rotWithShape="1">
          <a:blip r:embed="rId2" cstate="print"/>
          <a:srcRect t="1" r="26" b="204"/>
          <a:stretch/>
        </p:blipFill>
        <p:spPr>
          <a:xfrm>
            <a:off x="2810337" y="368710"/>
            <a:ext cx="6599136" cy="6150077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7002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2.bp.blogspot.com/-YT2MXpa3Ho4/U0YA3-vFFFI/AAAAAAAAAyg/-WhGEZexLyk/s1600/I+had+a+black+do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30" r="13176" b="24642"/>
          <a:stretch/>
        </p:blipFill>
        <p:spPr bwMode="auto">
          <a:xfrm>
            <a:off x="628650" y="0"/>
            <a:ext cx="10725150" cy="685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10" y="5760720"/>
            <a:ext cx="6626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A50021"/>
                </a:solidFill>
              </a:rPr>
              <a:t>His name was depression</a:t>
            </a:r>
            <a:endParaRPr lang="en-US" sz="48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ttp://www.hauntedamericatours.com/paranormal/cauldr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69" y="-87656"/>
            <a:ext cx="6285661" cy="69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https://s-media-cache-ak0.pinimg.com/236x/69/5c/87/695c876cb19e139603fb1eb7225b7c8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" b="68499"/>
          <a:stretch/>
        </p:blipFill>
        <p:spPr bwMode="auto">
          <a:xfrm>
            <a:off x="2403987" y="229909"/>
            <a:ext cx="7742903" cy="624765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eftcom.org/files/styles/galleryformatter_slide/public/2013-11-04-unemployed-yout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0"/>
            <a:ext cx="992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26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910" y="388620"/>
            <a:ext cx="4259580" cy="621792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FF6600"/>
                </a:solidFill>
              </a:rPr>
              <a:t>Career </a:t>
            </a:r>
            <a:br>
              <a:rPr lang="en-US" sz="7200" b="1" dirty="0" smtClean="0">
                <a:solidFill>
                  <a:srgbClr val="FF6600"/>
                </a:solidFill>
              </a:rPr>
            </a:br>
            <a:r>
              <a:rPr lang="en-US" sz="7200" b="1" dirty="0" smtClean="0">
                <a:solidFill>
                  <a:srgbClr val="FF6600"/>
                </a:solidFill>
              </a:rPr>
              <a:t>Contains and  </a:t>
            </a:r>
            <a:br>
              <a:rPr lang="en-US" sz="7200" b="1" dirty="0" smtClean="0">
                <a:solidFill>
                  <a:srgbClr val="FF6600"/>
                </a:solidFill>
              </a:rPr>
            </a:br>
            <a:r>
              <a:rPr lang="en-US" sz="7200" b="1" dirty="0" smtClean="0">
                <a:solidFill>
                  <a:srgbClr val="FF6600"/>
                </a:solidFill>
              </a:rPr>
              <a:t>Carries </a:t>
            </a:r>
            <a:br>
              <a:rPr lang="en-US" sz="7200" b="1" dirty="0" smtClean="0">
                <a:solidFill>
                  <a:srgbClr val="FF6600"/>
                </a:solidFill>
              </a:rPr>
            </a:br>
            <a:r>
              <a:rPr lang="en-US" sz="7200" b="1" dirty="0" smtClean="0">
                <a:solidFill>
                  <a:srgbClr val="FF6600"/>
                </a:solidFill>
              </a:rPr>
              <a:t>Meaning</a:t>
            </a:r>
            <a:endParaRPr lang="en-US" sz="7200" b="1" dirty="0">
              <a:solidFill>
                <a:srgbClr val="FF6600"/>
              </a:solidFill>
            </a:endParaRPr>
          </a:p>
        </p:txBody>
      </p:sp>
      <p:pic>
        <p:nvPicPr>
          <p:cNvPr id="1030" name="Picture 6" descr="http://www.hauntedamericatours.com/paranormal/cauldr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139" y="68580"/>
            <a:ext cx="6285661" cy="69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chinwag.com/files/images/photos/meaning_on_blac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" t="33378" r="2087" b="38458"/>
          <a:stretch/>
        </p:blipFill>
        <p:spPr bwMode="auto">
          <a:xfrm>
            <a:off x="6080760" y="1055370"/>
            <a:ext cx="3840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5110" y="3406140"/>
            <a:ext cx="332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92D050"/>
                </a:solidFill>
              </a:rPr>
              <a:t>CARRIER</a:t>
            </a:r>
            <a:endParaRPr lang="en-US" sz="6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6" name="Picture 4" descr="https://sp.yimg.com/xj/th?id=OIP.M47ad38547381a544415440f17182af7fH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44" y="0"/>
            <a:ext cx="7799706" cy="68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790" t="16556" r="26449" b="50019"/>
          <a:stretch/>
        </p:blipFill>
        <p:spPr>
          <a:xfrm>
            <a:off x="3336073" y="0"/>
            <a:ext cx="5519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edia-cache-ak0.pinimg.com/736x/c4/09/96/c40996a780becfab604e36d5a823ace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54" r="10482"/>
          <a:stretch/>
        </p:blipFill>
        <p:spPr bwMode="auto">
          <a:xfrm>
            <a:off x="0" y="0"/>
            <a:ext cx="1228725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52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33189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s://sp.yimg.com/xj/th?id=OIP.M47ad38547381a544415440f17182af7fH0&amp;pid=15.1&amp;P=0&amp;w=300&amp;h=3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1"/>
          <a:stretch/>
        </p:blipFill>
        <p:spPr bwMode="auto">
          <a:xfrm>
            <a:off x="5181677" y="2437395"/>
            <a:ext cx="1562703" cy="201168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hauntedamericatours.com/paranormal/cauldr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09" y="3386793"/>
            <a:ext cx="2254742" cy="212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-media-cache-ak0.pinimg.com/236x/69/5c/87/695c876cb19e139603fb1eb7225b7c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" b="68499"/>
          <a:stretch/>
        </p:blipFill>
        <p:spPr bwMode="auto">
          <a:xfrm>
            <a:off x="2479694" y="1584250"/>
            <a:ext cx="2114654" cy="170629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edia-cache-ak0.pinimg.com/736x/c4/09/96/c40996a780becfab604e36d5a823ac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8587" r="10482"/>
          <a:stretch/>
        </p:blipFill>
        <p:spPr bwMode="auto">
          <a:xfrm>
            <a:off x="9927722" y="3936861"/>
            <a:ext cx="1748980" cy="6973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52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Picture 2" descr="http://i.dailymail.co.uk/i/pix/2013/01/24/article-2267785-172201FD000005DC-527_634x4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7" r="1" b="4123"/>
          <a:stretch/>
        </p:blipFill>
        <p:spPr bwMode="auto">
          <a:xfrm>
            <a:off x="165943" y="250274"/>
            <a:ext cx="1734387" cy="1820735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5925" y="4349191"/>
            <a:ext cx="137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Career 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 Story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2223" y="3670765"/>
            <a:ext cx="114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MEANING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i.dailymail.co.uk/i/pix/2013/01/24/article-2267785-172201FD000005DC-527_634x4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7" r="1" b="4123"/>
          <a:stretch/>
        </p:blipFill>
        <p:spPr bwMode="auto">
          <a:xfrm flipH="1">
            <a:off x="9927721" y="4672356"/>
            <a:ext cx="1748980" cy="1820735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885" y="643767"/>
            <a:ext cx="6383715" cy="533412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8700" b="1" dirty="0" smtClean="0">
                <a:solidFill>
                  <a:schemeClr val="bg1"/>
                </a:solidFill>
              </a:rPr>
              <a:t>This is how the story   of career transitions    is told in </a:t>
            </a:r>
            <a:r>
              <a:rPr lang="en-US" sz="8700" b="1" dirty="0" smtClean="0">
                <a:solidFill>
                  <a:srgbClr val="FFC000"/>
                </a:solidFill>
              </a:rPr>
              <a:t>myth</a:t>
            </a:r>
            <a:r>
              <a:rPr lang="en-US" sz="8700" b="1" dirty="0" smtClean="0">
                <a:solidFill>
                  <a:schemeClr val="bg1"/>
                </a:solidFill>
              </a:rPr>
              <a:t>. </a:t>
            </a:r>
          </a:p>
          <a:p>
            <a:endParaRPr lang="en-US" sz="3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8700" b="1" dirty="0">
                <a:solidFill>
                  <a:schemeClr val="bg1"/>
                </a:solidFill>
              </a:rPr>
              <a:t>I would like to tell </a:t>
            </a:r>
            <a:r>
              <a:rPr lang="en-US" sz="8700" b="1" dirty="0" smtClean="0">
                <a:solidFill>
                  <a:schemeClr val="bg1"/>
                </a:solidFill>
              </a:rPr>
              <a:t>    the same story in the language of </a:t>
            </a:r>
            <a:r>
              <a:rPr lang="en-US" sz="8700" b="1" dirty="0" smtClean="0">
                <a:solidFill>
                  <a:srgbClr val="FFC000"/>
                </a:solidFill>
              </a:rPr>
              <a:t>modern</a:t>
            </a:r>
            <a:r>
              <a:rPr lang="en-US" sz="8700" b="1" dirty="0" smtClean="0">
                <a:solidFill>
                  <a:schemeClr val="bg1"/>
                </a:solidFill>
              </a:rPr>
              <a:t> </a:t>
            </a:r>
            <a:r>
              <a:rPr lang="en-US" sz="8700" b="1" dirty="0">
                <a:solidFill>
                  <a:schemeClr val="bg1"/>
                </a:solidFill>
              </a:rPr>
              <a:t>career </a:t>
            </a:r>
            <a:r>
              <a:rPr lang="en-US" sz="8700" b="1" dirty="0" smtClean="0">
                <a:solidFill>
                  <a:schemeClr val="bg1"/>
                </a:solidFill>
              </a:rPr>
              <a:t>theory </a:t>
            </a:r>
            <a:r>
              <a:rPr lang="en-US" sz="8700" b="1" dirty="0">
                <a:solidFill>
                  <a:schemeClr val="bg1"/>
                </a:solidFill>
              </a:rPr>
              <a:t>and practice. </a:t>
            </a:r>
          </a:p>
          <a:p>
            <a:endParaRPr lang="en-US" b="1" dirty="0"/>
          </a:p>
        </p:txBody>
      </p:sp>
      <p:pic>
        <p:nvPicPr>
          <p:cNvPr id="4" name="Picture 12" descr="http://ecx.images-amazon.com/images/I/51ypGySpRsL._SX258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3" b="29282"/>
          <a:stretch>
            <a:fillRect/>
          </a:stretch>
        </p:blipFill>
        <p:spPr bwMode="auto">
          <a:xfrm>
            <a:off x="7304557" y="1523877"/>
            <a:ext cx="4089920" cy="374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3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28" y="3356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6600"/>
                </a:solidFill>
              </a:rPr>
              <a:t>The Woman is a Social Actor</a:t>
            </a:r>
            <a:endParaRPr lang="en-US" sz="66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As toddlers, we begin to learn our place in the world and develop habits that become our personality traits. </a:t>
            </a:r>
          </a:p>
          <a:p>
            <a:endParaRPr lang="en-US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Co-construct the first layer of self,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namely, the social actor.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clker.com/cliparts/2/4/3/3/12571043261351773352wasat_Theatre_Masks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52" y="3690415"/>
            <a:ext cx="4042395" cy="29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6600"/>
                </a:solidFill>
              </a:rPr>
              <a:t>Guiding the Social Actor</a:t>
            </a:r>
            <a:br>
              <a:rPr lang="en-US" sz="5400" b="1" dirty="0" smtClean="0">
                <a:solidFill>
                  <a:srgbClr val="FF6600"/>
                </a:solidFill>
              </a:rPr>
            </a:br>
            <a:r>
              <a:rPr lang="en-US" sz="1200" b="1" dirty="0" smtClean="0">
                <a:solidFill>
                  <a:srgbClr val="FF6600"/>
                </a:solidFill>
              </a:rPr>
              <a:t/>
            </a:r>
            <a:br>
              <a:rPr lang="en-US" sz="1200" b="1" dirty="0" smtClean="0">
                <a:solidFill>
                  <a:srgbClr val="FF6600"/>
                </a:solidFill>
              </a:rPr>
            </a:br>
            <a:r>
              <a:rPr lang="en-US" sz="5400" b="1" dirty="0" smtClean="0">
                <a:solidFill>
                  <a:srgbClr val="FFC000"/>
                </a:solidFill>
              </a:rPr>
              <a:t>Vocational Guidance </a:t>
            </a:r>
            <a:endParaRPr lang="en-US" sz="54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662" y="2046845"/>
            <a:ext cx="10881852" cy="4351338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500" b="1" dirty="0" smtClean="0">
                <a:solidFill>
                  <a:schemeClr val="bg1"/>
                </a:solidFill>
              </a:rPr>
              <a:t>Vocational Guidance is a Counseling Service for Social Actors.</a:t>
            </a:r>
          </a:p>
          <a:p>
            <a:endParaRPr lang="en-US" sz="1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500" b="1" dirty="0" smtClean="0">
                <a:solidFill>
                  <a:schemeClr val="bg1"/>
                </a:solidFill>
              </a:rPr>
              <a:t>RIASEC characterizes an actor’s traits.</a:t>
            </a:r>
          </a:p>
          <a:p>
            <a:endParaRPr lang="en-US" sz="1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500" b="1" dirty="0" smtClean="0">
                <a:solidFill>
                  <a:schemeClr val="bg1"/>
                </a:solidFill>
              </a:rPr>
              <a:t>Then matches the traits to occupational </a:t>
            </a:r>
          </a:p>
          <a:p>
            <a:pPr marL="0" indent="0">
              <a:buNone/>
            </a:pPr>
            <a:r>
              <a:rPr lang="en-US" sz="3500" b="1" dirty="0" smtClean="0">
                <a:solidFill>
                  <a:schemeClr val="bg1"/>
                </a:solidFill>
              </a:rPr>
              <a:t>personality types.</a:t>
            </a:r>
          </a:p>
          <a:p>
            <a:endParaRPr lang="en-US" sz="19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500" b="1" dirty="0" smtClean="0">
                <a:solidFill>
                  <a:schemeClr val="bg1"/>
                </a:solidFill>
              </a:rPr>
              <a:t>Our weaver matches the Artistic-Realistic  type.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ms\Pictures\bi-team-image002-bl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6" t="8148" r="20984" b="9098"/>
          <a:stretch/>
        </p:blipFill>
        <p:spPr>
          <a:xfrm>
            <a:off x="9158749" y="3381862"/>
            <a:ext cx="2315496" cy="2665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85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" y="308610"/>
            <a:ext cx="6423660" cy="65493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chemeClr val="bg1"/>
                </a:solidFill>
              </a:rPr>
              <a:t>Having formed a self as a social actor, the child moves out into the world. </a:t>
            </a:r>
          </a:p>
          <a:p>
            <a:pPr marL="0" indent="0">
              <a:buNone/>
            </a:pPr>
            <a:endParaRPr lang="en-US" sz="19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chemeClr val="bg1"/>
                </a:solidFill>
              </a:rPr>
              <a:t>By middle childhood, the brain has matured sufficiently to support  a second layer of self,     the </a:t>
            </a:r>
            <a:r>
              <a:rPr lang="en-US" sz="5400" dirty="0" smtClean="0">
                <a:solidFill>
                  <a:srgbClr val="FFC000"/>
                </a:solidFill>
              </a:rPr>
              <a:t>motivated agent</a:t>
            </a:r>
            <a:r>
              <a:rPr lang="en-US" sz="5400" dirty="0" smtClean="0">
                <a:solidFill>
                  <a:schemeClr val="bg1"/>
                </a:solidFill>
              </a:rPr>
              <a:t>. </a:t>
            </a:r>
          </a:p>
          <a:p>
            <a:endParaRPr lang="en-US" sz="5400" dirty="0"/>
          </a:p>
          <a:p>
            <a:endParaRPr lang="en-US" dirty="0"/>
          </a:p>
        </p:txBody>
      </p:sp>
      <p:pic>
        <p:nvPicPr>
          <p:cNvPr id="1026" name="Picture 2" descr="http://www.pcal.org/media/13124/middle-childhood-button-01_320x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59" y="1150936"/>
            <a:ext cx="3418264" cy="2072324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deterministic myth of the ‘early years’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r="4283" b="31804"/>
          <a:stretch/>
        </p:blipFill>
        <p:spPr bwMode="auto">
          <a:xfrm>
            <a:off x="6366509" y="3703320"/>
            <a:ext cx="5592147" cy="217170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4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FF6600"/>
                </a:solidFill>
              </a:rPr>
              <a:t>Motivated agent </a:t>
            </a:r>
            <a:r>
              <a:rPr lang="en-US" sz="5400" b="1" dirty="0" smtClean="0">
                <a:solidFill>
                  <a:srgbClr val="FF6600"/>
                </a:solidFill>
              </a:rPr>
              <a:t>designs </a:t>
            </a:r>
            <a:br>
              <a:rPr lang="en-US" sz="5400" b="1" dirty="0" smtClean="0">
                <a:solidFill>
                  <a:srgbClr val="FF6600"/>
                </a:solidFill>
              </a:rPr>
            </a:br>
            <a:r>
              <a:rPr lang="en-US" sz="5400" b="1" dirty="0" smtClean="0">
                <a:solidFill>
                  <a:srgbClr val="FF6600"/>
                </a:solidFill>
              </a:rPr>
              <a:t>tapestry of interests and goals</a:t>
            </a:r>
            <a:endParaRPr lang="en-US" sz="54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963" y="2090367"/>
            <a:ext cx="8225417" cy="48402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Agentic </a:t>
            </a:r>
            <a:r>
              <a:rPr lang="en-US" sz="4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 is about goals not </a:t>
            </a:r>
          </a:p>
          <a:p>
            <a:pPr marL="0" indent="0">
              <a:buNone/>
            </a:pPr>
            <a:r>
              <a:rPr lang="en-US" sz="4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traits. </a:t>
            </a:r>
            <a:endParaRPr lang="en-US" sz="4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 takes deliberate control </a:t>
            </a:r>
          </a:p>
          <a:p>
            <a:pPr marL="0" indent="0"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daily life</a:t>
            </a:r>
          </a:p>
          <a:p>
            <a:endParaRPr lang="en-US" sz="19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 becomes more                                selective, adaptable, and </a:t>
            </a:r>
            <a:r>
              <a:rPr lang="en-US" sz="4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planful</a:t>
            </a:r>
            <a:r>
              <a:rPr lang="en-US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math.brown.edu/~banchoff/slides/2B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 t="2029" r="9522" b="14981"/>
          <a:stretch/>
        </p:blipFill>
        <p:spPr bwMode="auto">
          <a:xfrm rot="10800000" flipH="1" flipV="1">
            <a:off x="8583476" y="1985338"/>
            <a:ext cx="3303724" cy="4604891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-media-cache-ak0.pinimg.com/236x/69/5c/87/695c876cb19e139603fb1eb7225b7c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444" y="2550424"/>
            <a:ext cx="181633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9624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Developing the Motivated Agent </a:t>
            </a:r>
            <a:br>
              <a:rPr lang="en-US" b="1" dirty="0" smtClean="0">
                <a:solidFill>
                  <a:srgbClr val="FF66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Career Education and Coaching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88980" cy="4351338"/>
          </a:xfrm>
        </p:spPr>
        <p:txBody>
          <a:bodyPr/>
          <a:lstStyle/>
          <a:p>
            <a:pPr marL="0" indent="0">
              <a:buNone/>
            </a:pPr>
            <a:endParaRPr lang="en-US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6600"/>
                </a:solidFill>
              </a:rPr>
              <a:t>CONTENT</a:t>
            </a:r>
            <a:r>
              <a:rPr lang="en-US" dirty="0" smtClean="0">
                <a:solidFill>
                  <a:schemeClr val="bg1"/>
                </a:solidFill>
              </a:rPr>
              <a:t>:  Work values, vocational interests,  occupational abilities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6600"/>
                </a:solidFill>
              </a:rPr>
              <a:t>PROCESS</a:t>
            </a:r>
            <a:r>
              <a:rPr lang="en-US" dirty="0" smtClean="0">
                <a:solidFill>
                  <a:schemeClr val="bg1"/>
                </a:solidFill>
              </a:rPr>
              <a:t>:  Self-evaluating, exploring, deciding, planning, solving problems 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098" name="Picture 2" descr="https://covers.openlibrary.org/a/id/6308617-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4224" r="3083" b="12717"/>
          <a:stretch/>
        </p:blipFill>
        <p:spPr bwMode="auto">
          <a:xfrm>
            <a:off x="1394461" y="4362384"/>
            <a:ext cx="790728" cy="112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holars.huji.ac.il/sites/default/files/styles/profile_full/public/jbc/files/itamar_gati.jpg?itok=h3J-hx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10" y="4375079"/>
            <a:ext cx="837694" cy="10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cfpsych.org/wp-content/uploads/2014/12/Blustein_original-e14458782694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1" y="4330194"/>
            <a:ext cx="778627" cy="10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6082" y="5590744"/>
            <a:ext cx="1784568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Gati’s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Decision  Making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35767" y="5586393"/>
            <a:ext cx="1069587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Blustein’s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Volition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603088"/>
            <a:ext cx="1678345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Super’s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Career Maturity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2191" y="5584898"/>
            <a:ext cx="1554479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Betz’s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Self-Efficacy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faculty.psy.ohio-state.edu/betz/bet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86" y="4349274"/>
            <a:ext cx="915093" cy="10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6600"/>
                </a:solidFill>
              </a:rPr>
              <a:t>Social Actor </a:t>
            </a:r>
            <a:r>
              <a:rPr lang="en-US" sz="6000" b="1" dirty="0" smtClean="0">
                <a:solidFill>
                  <a:srgbClr val="FFC000"/>
                </a:solidFill>
              </a:rPr>
              <a:t>vs.</a:t>
            </a:r>
            <a:r>
              <a:rPr lang="en-US" sz="6000" b="1" dirty="0" smtClean="0">
                <a:solidFill>
                  <a:srgbClr val="FF6600"/>
                </a:solidFill>
              </a:rPr>
              <a:t> Motivated Agent</a:t>
            </a:r>
            <a:endParaRPr lang="en-US" sz="60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3831" y="1869866"/>
            <a:ext cx="1116452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Traits are how you act today.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Goals are what you want for tomorrow.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Correlation between actor’s traits and           agent’s goals is quite modest.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Interest inventory’s have a 45% hit rate.  </a:t>
            </a:r>
          </a:p>
        </p:txBody>
      </p:sp>
    </p:spTree>
    <p:extLst>
      <p:ext uri="{BB962C8B-B14F-4D97-AF65-F5344CB8AC3E}">
        <p14:creationId xmlns:p14="http://schemas.microsoft.com/office/powerpoint/2010/main" val="8232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1808"/>
            <a:ext cx="10972800" cy="1143000"/>
          </a:xfrm>
        </p:spPr>
        <p:txBody>
          <a:bodyPr/>
          <a:lstStyle/>
          <a:p>
            <a:r>
              <a:rPr lang="en-US" sz="6000" dirty="0" smtClean="0">
                <a:solidFill>
                  <a:srgbClr val="FF6600"/>
                </a:solidFill>
              </a:rPr>
              <a:t>Third Layer of Self is Author</a:t>
            </a:r>
            <a:br>
              <a:rPr lang="en-US" sz="6000" dirty="0" smtClean="0">
                <a:solidFill>
                  <a:srgbClr val="FF6600"/>
                </a:solidFill>
              </a:rPr>
            </a:br>
            <a:r>
              <a:rPr lang="en-US" sz="6000" dirty="0" smtClean="0">
                <a:solidFill>
                  <a:srgbClr val="FFC000"/>
                </a:solidFill>
              </a:rPr>
              <a:t>Narrate a Career Story</a:t>
            </a:r>
            <a:endParaRPr lang="en-US" sz="60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114551"/>
            <a:ext cx="1165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 smtClean="0"/>
              <a:t>Autobiographical </a:t>
            </a:r>
            <a:r>
              <a:rPr lang="en-US" sz="5400" b="1" dirty="0"/>
              <a:t>authors </a:t>
            </a:r>
            <a:r>
              <a:rPr lang="en-US" sz="5400" b="1" dirty="0" smtClean="0"/>
              <a:t>make meaning by narrating </a:t>
            </a:r>
            <a:r>
              <a:rPr lang="en-US" sz="5400" b="1" dirty="0"/>
              <a:t>stories </a:t>
            </a:r>
            <a:r>
              <a:rPr lang="en-US" sz="5400" b="1" dirty="0" smtClean="0"/>
              <a:t>that describe and define themselves  as social </a:t>
            </a:r>
            <a:r>
              <a:rPr lang="en-US" sz="5400" b="1" dirty="0"/>
              <a:t>actors </a:t>
            </a:r>
            <a:r>
              <a:rPr lang="en-US" sz="5400" b="1" dirty="0" smtClean="0"/>
              <a:t>motivated to pursue </a:t>
            </a:r>
            <a:r>
              <a:rPr lang="en-US" sz="5400" b="1" dirty="0"/>
              <a:t>goals across time.  </a:t>
            </a:r>
          </a:p>
          <a:p>
            <a:pPr marL="0" indent="0">
              <a:buNone/>
            </a:pP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9928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851" t="27454" r="19011" b="36026"/>
          <a:stretch/>
        </p:blipFill>
        <p:spPr>
          <a:xfrm>
            <a:off x="2462980" y="-1"/>
            <a:ext cx="6607278" cy="68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332" y="2604195"/>
            <a:ext cx="10967884" cy="4525963"/>
          </a:xfrm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4400" b="1" dirty="0" smtClean="0">
                <a:effectLst/>
              </a:rPr>
              <a:t>People construct stories to make meaning and pursue purpose. </a:t>
            </a:r>
          </a:p>
          <a:p>
            <a:pPr algn="ctr"/>
            <a:endParaRPr lang="en-US" sz="2000" b="1" dirty="0" smtClean="0">
              <a:effectLst/>
            </a:endParaRPr>
          </a:p>
          <a:p>
            <a:pPr marL="0" indent="0" algn="ctr">
              <a:buNone/>
            </a:pPr>
            <a:r>
              <a:rPr lang="en-US" sz="4400" b="1" dirty="0" smtClean="0">
                <a:effectLst/>
              </a:rPr>
              <a:t>Narratives organize self-expression</a:t>
            </a:r>
            <a:r>
              <a:rPr lang="en-US" sz="4400" b="1" dirty="0">
                <a:effectLst/>
              </a:rPr>
              <a:t>. </a:t>
            </a:r>
            <a:endParaRPr lang="en-US" sz="4400" b="1" dirty="0" smtClean="0">
              <a:effectLst/>
            </a:endParaRPr>
          </a:p>
          <a:p>
            <a:pPr marL="0" indent="0">
              <a:buNone/>
            </a:pPr>
            <a:endParaRPr lang="en-US" b="1" dirty="0">
              <a:effectLst/>
            </a:endParaRPr>
          </a:p>
        </p:txBody>
      </p:sp>
      <p:pic>
        <p:nvPicPr>
          <p:cNvPr id="3074" name="Picture 2" descr="http://trustlifetoday.com/wp-content/uploads/2012/07/Stories-to-T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t="17346" r="23008" b="28269"/>
          <a:stretch/>
        </p:blipFill>
        <p:spPr bwMode="auto">
          <a:xfrm>
            <a:off x="4149090" y="283905"/>
            <a:ext cx="3874770" cy="2604355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4361"/>
            <a:ext cx="11727180" cy="5490458"/>
          </a:xfrm>
        </p:spPr>
        <p:txBody>
          <a:bodyPr/>
          <a:lstStyle/>
          <a:p>
            <a:endParaRPr lang="en-US" sz="1600" b="1" dirty="0"/>
          </a:p>
          <a:p>
            <a:pPr marL="0" indent="0" algn="ctr">
              <a:buNone/>
            </a:pPr>
            <a:r>
              <a:rPr lang="en-US" sz="6600" b="1" dirty="0" smtClean="0">
                <a:effectLst/>
              </a:rPr>
              <a:t>Subjective career </a:t>
            </a:r>
            <a:r>
              <a:rPr lang="en-US" sz="6600" b="1" dirty="0">
                <a:effectLst/>
              </a:rPr>
              <a:t>is </a:t>
            </a:r>
            <a:r>
              <a:rPr lang="en-US" sz="6600" b="1" dirty="0" smtClean="0">
                <a:effectLst/>
              </a:rPr>
              <a:t>a story    a </a:t>
            </a:r>
            <a:r>
              <a:rPr lang="en-US" sz="6600" b="1" dirty="0">
                <a:effectLst/>
              </a:rPr>
              <a:t>person tells about </a:t>
            </a:r>
            <a:r>
              <a:rPr lang="en-US" sz="6600" b="1" dirty="0" smtClean="0">
                <a:effectLst/>
              </a:rPr>
              <a:t>her </a:t>
            </a:r>
            <a:r>
              <a:rPr lang="en-US" sz="6600" b="1" dirty="0">
                <a:effectLst/>
              </a:rPr>
              <a:t>working </a:t>
            </a:r>
            <a:r>
              <a:rPr lang="en-US" sz="6600" b="1" dirty="0" smtClean="0">
                <a:effectLst/>
              </a:rPr>
              <a:t>life to make  meaning that explains why she does what she does. </a:t>
            </a:r>
            <a:endParaRPr lang="en-US" sz="6600" b="1" dirty="0">
              <a:effectLst/>
            </a:endParaRPr>
          </a:p>
          <a:p>
            <a:endParaRPr lang="en-US" sz="3600" b="1" dirty="0"/>
          </a:p>
          <a:p>
            <a:r>
              <a:rPr lang="en-US" sz="3600" b="1" dirty="0" smtClean="0"/>
              <a:t>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64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1" y="353695"/>
            <a:ext cx="1188339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6600"/>
                </a:solidFill>
              </a:rPr>
              <a:t>Co-construct the Autobiographical Author</a:t>
            </a:r>
            <a:br>
              <a:rPr lang="en-US" sz="4800" b="1" dirty="0" smtClean="0">
                <a:solidFill>
                  <a:srgbClr val="FF6600"/>
                </a:solidFill>
              </a:rPr>
            </a:br>
            <a:r>
              <a:rPr lang="en-US" sz="4800" b="1" dirty="0" smtClean="0">
                <a:solidFill>
                  <a:srgbClr val="FFC000"/>
                </a:solidFill>
              </a:rPr>
              <a:t>Life Designing Dialogues</a:t>
            </a:r>
            <a:endParaRPr lang="en-US" sz="48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8590"/>
            <a:ext cx="7715251" cy="4916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In making a career transition, clients must re-story or reconstruct their career narrative.</a:t>
            </a:r>
          </a:p>
          <a:p>
            <a:endParaRPr lang="en-US" sz="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The cauldron of reflection and dialogue is the womb of career reconstruction. 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8" descr="https://sp.yimg.com/xj/th?id=OIP.Mc04727f91a9a2955134995ff9c118792o0&amp;pid=15.1&amp;P=0&amp;w=300&amp;h=3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" b="3157"/>
          <a:stretch/>
        </p:blipFill>
        <p:spPr bwMode="auto">
          <a:xfrm>
            <a:off x="8734734" y="2914649"/>
            <a:ext cx="2857500" cy="2674621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36" y="274638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  <a:effectLst/>
              </a:rPr>
              <a:t>Social Cognitive Neuroscience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082" y="1732933"/>
            <a:ext cx="109728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b="1" dirty="0" smtClean="0">
                <a:effectLst/>
              </a:rPr>
              <a:t>When we are in stable jobs and things go as we are accustomed our judgements go along fairly automatically without becoming the focus of  self-conscious attention.  </a:t>
            </a:r>
          </a:p>
          <a:p>
            <a:endParaRPr lang="en-US" sz="4400" b="1" dirty="0" smtClean="0">
              <a:effectLst/>
            </a:endParaRPr>
          </a:p>
          <a:p>
            <a:pPr marL="0" indent="0">
              <a:buNone/>
            </a:pPr>
            <a:r>
              <a:rPr lang="en-US" sz="4400" b="1" dirty="0" smtClean="0">
                <a:effectLst/>
              </a:rPr>
              <a:t>Routine transitions, however, </a:t>
            </a:r>
            <a:r>
              <a:rPr lang="en-US" sz="4400" b="1" dirty="0">
                <a:effectLst/>
              </a:rPr>
              <a:t>require </a:t>
            </a:r>
            <a:r>
              <a:rPr lang="en-US" sz="4400" b="1" dirty="0" smtClean="0">
                <a:effectLst/>
              </a:rPr>
              <a:t>attention, effort, </a:t>
            </a:r>
            <a:r>
              <a:rPr lang="en-US" sz="4400" b="1" dirty="0">
                <a:effectLst/>
              </a:rPr>
              <a:t>and reasoning </a:t>
            </a:r>
            <a:r>
              <a:rPr lang="en-US" sz="4400" b="1" dirty="0" smtClean="0">
                <a:effectLst/>
              </a:rPr>
              <a:t>of paradigmatic thought. </a:t>
            </a:r>
            <a:endParaRPr lang="en-US" sz="4400" b="1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77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FF6600"/>
                </a:solidFill>
              </a:rPr>
              <a:t>Paradigmatic Thought</a:t>
            </a:r>
            <a:endParaRPr lang="en-US" sz="72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" y="2088515"/>
            <a:ext cx="7223760" cy="4351338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Logic,                            Scientific reasoning,  Empirical evidence          </a:t>
            </a:r>
          </a:p>
          <a:p>
            <a:pPr marL="0" indent="0" algn="ctr">
              <a:buNone/>
            </a:pPr>
            <a:r>
              <a:rPr lang="en-US" sz="5400" b="1" dirty="0" smtClean="0">
                <a:solidFill>
                  <a:schemeClr val="bg1"/>
                </a:solidFill>
              </a:rPr>
              <a:t>that explain </a:t>
            </a:r>
            <a:r>
              <a:rPr lang="en-US" sz="5400" b="1" dirty="0">
                <a:solidFill>
                  <a:schemeClr val="bg1"/>
                </a:solidFill>
              </a:rPr>
              <a:t>how </a:t>
            </a:r>
            <a:r>
              <a:rPr lang="en-US" sz="5400" b="1" dirty="0" smtClean="0">
                <a:solidFill>
                  <a:schemeClr val="bg1"/>
                </a:solidFill>
              </a:rPr>
              <a:t>                  the </a:t>
            </a:r>
            <a:r>
              <a:rPr lang="en-US" sz="5400" b="1" dirty="0">
                <a:solidFill>
                  <a:schemeClr val="bg1"/>
                </a:solidFill>
              </a:rPr>
              <a:t>world </a:t>
            </a:r>
            <a:r>
              <a:rPr lang="en-US" sz="5400" b="1" dirty="0" smtClean="0">
                <a:solidFill>
                  <a:schemeClr val="bg1"/>
                </a:solidFill>
              </a:rPr>
              <a:t>works.</a:t>
            </a:r>
            <a:endParaRPr lang="en-US" sz="5400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www.thoughtmatters.co/wp-content/uploads/2015/07/OpEd_Socra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t="3543" r="6882" b="4817"/>
          <a:stretch/>
        </p:blipFill>
        <p:spPr bwMode="auto">
          <a:xfrm>
            <a:off x="7608691" y="2617682"/>
            <a:ext cx="3318389" cy="2823735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Match Making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4822"/>
            <a:ext cx="11220450" cy="4533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Paradigmatic or analytical thinking transforms the transition problem </a:t>
            </a:r>
            <a:r>
              <a:rPr lang="en-US" dirty="0"/>
              <a:t>into a similarity </a:t>
            </a:r>
            <a:r>
              <a:rPr lang="en-US" dirty="0" smtClean="0"/>
              <a:t>problem by </a:t>
            </a:r>
            <a:r>
              <a:rPr lang="en-US" dirty="0"/>
              <a:t>estimating the </a:t>
            </a:r>
            <a:r>
              <a:rPr lang="en-US" dirty="0" smtClean="0"/>
              <a:t>match </a:t>
            </a:r>
            <a:r>
              <a:rPr lang="en-US" dirty="0"/>
              <a:t>between the </a:t>
            </a:r>
            <a:r>
              <a:rPr lang="en-US" dirty="0" smtClean="0"/>
              <a:t>antecedent and </a:t>
            </a:r>
            <a:r>
              <a:rPr lang="en-US" dirty="0"/>
              <a:t>the </a:t>
            </a:r>
            <a:r>
              <a:rPr lang="en-US" dirty="0" smtClean="0"/>
              <a:t>consequent. </a:t>
            </a:r>
          </a:p>
          <a:p>
            <a:endParaRPr lang="en-US" sz="1800" dirty="0" smtClean="0"/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overall </a:t>
            </a:r>
            <a:r>
              <a:rPr lang="en-US" dirty="0" smtClean="0"/>
              <a:t>structure of </a:t>
            </a:r>
            <a:r>
              <a:rPr lang="en-US" dirty="0"/>
              <a:t>the question can be formed as </a:t>
            </a:r>
            <a:r>
              <a:rPr lang="en-US" dirty="0" smtClean="0"/>
              <a:t>                  </a:t>
            </a:r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en-US" dirty="0">
                <a:solidFill>
                  <a:srgbClr val="FFC000"/>
                </a:solidFill>
              </a:rPr>
              <a:t>If someone has background </a:t>
            </a:r>
            <a:r>
              <a:rPr lang="en-US" i="1" dirty="0">
                <a:solidFill>
                  <a:srgbClr val="FFC000"/>
                </a:solidFill>
              </a:rPr>
              <a:t>x</a:t>
            </a:r>
            <a:r>
              <a:rPr lang="en-US" dirty="0">
                <a:solidFill>
                  <a:srgbClr val="FFC000"/>
                </a:solidFill>
              </a:rPr>
              <a:t>, </a:t>
            </a:r>
            <a:r>
              <a:rPr lang="en-US" dirty="0" smtClean="0">
                <a:solidFill>
                  <a:srgbClr val="FFC000"/>
                </a:solidFill>
              </a:rPr>
              <a:t>                                                               is she</a:t>
            </a:r>
            <a:r>
              <a:rPr lang="en-US" dirty="0">
                <a:solidFill>
                  <a:srgbClr val="FFC000"/>
                </a:solidFill>
              </a:rPr>
              <a:t> then more likely </a:t>
            </a:r>
            <a:r>
              <a:rPr lang="en-US" dirty="0" smtClean="0">
                <a:solidFill>
                  <a:srgbClr val="FFC000"/>
                </a:solidFill>
              </a:rPr>
              <a:t>to </a:t>
            </a:r>
            <a:r>
              <a:rPr lang="en-US" dirty="0">
                <a:solidFill>
                  <a:srgbClr val="FFC000"/>
                </a:solidFill>
              </a:rPr>
              <a:t>be </a:t>
            </a:r>
            <a:r>
              <a:rPr lang="en-US" i="1" dirty="0">
                <a:solidFill>
                  <a:srgbClr val="FFC000"/>
                </a:solidFill>
              </a:rPr>
              <a:t>a </a:t>
            </a:r>
            <a:r>
              <a:rPr lang="en-US" dirty="0">
                <a:solidFill>
                  <a:srgbClr val="FFC000"/>
                </a:solidFill>
              </a:rPr>
              <a:t>or to be </a:t>
            </a:r>
            <a:r>
              <a:rPr lang="en-US" i="1" dirty="0">
                <a:solidFill>
                  <a:srgbClr val="FFC000"/>
                </a:solidFill>
              </a:rPr>
              <a:t>b</a:t>
            </a:r>
            <a:r>
              <a:rPr lang="en-US" dirty="0">
                <a:solidFill>
                  <a:srgbClr val="FFC000"/>
                </a:solidFill>
              </a:rPr>
              <a:t>?” </a:t>
            </a:r>
            <a:endParaRPr lang="en-US" dirty="0" smtClean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23" r="12405" b="24406"/>
          <a:stretch/>
        </p:blipFill>
        <p:spPr>
          <a:xfrm flipH="1">
            <a:off x="1902541" y="294966"/>
            <a:ext cx="1533837" cy="1876810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20820" y="235974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Parsons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6508" y="2344996"/>
            <a:ext cx="103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Holland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8" name="Picture 6" descr="SDSForm 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17882" r="12011" b="13648"/>
          <a:stretch/>
        </p:blipFill>
        <p:spPr bwMode="auto">
          <a:xfrm>
            <a:off x="5348244" y="1293073"/>
            <a:ext cx="1250551" cy="1647275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2" descr="C:\Users\ms\Pictures\My Pictures\Holland 1942 Omaho U gr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77" y="341322"/>
            <a:ext cx="1307308" cy="1775389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54331"/>
            <a:ext cx="11243310" cy="4926014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“Once upon a time, careers work was straightforward, modern, and scientific.               In </a:t>
            </a:r>
            <a:r>
              <a:rPr lang="en-US" sz="4000" b="1" i="1" dirty="0" smtClean="0"/>
              <a:t>Choosing a Vocation</a:t>
            </a:r>
            <a:r>
              <a:rPr lang="en-US" sz="4000" b="1" dirty="0" smtClean="0"/>
              <a:t>, Frank Parsons was clear that he was harnessing the power of science and contributing to the development of a more rational and efficient society.”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                                                                </a:t>
            </a:r>
            <a:r>
              <a:rPr lang="en-US" sz="2000" b="1" dirty="0" smtClean="0"/>
              <a:t>(Hooley &amp; Rawlinson, 2011)</a:t>
            </a:r>
            <a:endParaRPr lang="en-US" sz="2000" b="1" dirty="0"/>
          </a:p>
        </p:txBody>
      </p:sp>
      <p:pic>
        <p:nvPicPr>
          <p:cNvPr id="1028" name="Picture 4" descr="http://ebook.uploads.worldlibrary.net/uploads/userfiles/20130220035752choosing_a_vocation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57" y="4389120"/>
            <a:ext cx="1755258" cy="2293303"/>
          </a:xfrm>
          <a:prstGeom prst="rect">
            <a:avLst/>
          </a:prstGeom>
          <a:noFill/>
          <a:ln w="762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edicalpicturesinfo.com/wp-content/uploads/2011/09/MRI-Machin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1439"/>
          <a:stretch/>
        </p:blipFill>
        <p:spPr bwMode="auto">
          <a:xfrm>
            <a:off x="1051560" y="2820813"/>
            <a:ext cx="4869193" cy="3744794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" y="228600"/>
            <a:ext cx="5505450" cy="2250759"/>
          </a:xfrm>
          <a:ln w="57150">
            <a:solidFill>
              <a:srgbClr val="FF660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Parsons might be pleased to see that now science can map the brain solving career problems.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2260" y="2820813"/>
            <a:ext cx="4728453" cy="3705717"/>
          </a:xfrm>
          <a:ln w="5715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i="1" u="sng" dirty="0" smtClean="0">
                <a:solidFill>
                  <a:srgbClr val="FFC000"/>
                </a:solidFill>
              </a:rPr>
              <a:t>MRI 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measures </a:t>
            </a:r>
            <a:r>
              <a:rPr lang="en-US" sz="3600" b="1" dirty="0">
                <a:solidFill>
                  <a:schemeClr val="bg1"/>
                </a:solidFill>
              </a:rPr>
              <a:t>brain activity by detecting changes in blood flow in different areas of the </a:t>
            </a:r>
            <a:r>
              <a:rPr lang="en-US" sz="3600" b="1" dirty="0" smtClean="0">
                <a:solidFill>
                  <a:schemeClr val="bg1"/>
                </a:solidFill>
              </a:rPr>
              <a:t>brain associated </a:t>
            </a:r>
            <a:r>
              <a:rPr lang="en-US" sz="3600" b="1" dirty="0">
                <a:solidFill>
                  <a:schemeClr val="bg1"/>
                </a:solidFill>
              </a:rPr>
              <a:t>with particular mental tasks. </a:t>
            </a:r>
          </a:p>
        </p:txBody>
      </p:sp>
    </p:spTree>
    <p:extLst>
      <p:ext uri="{BB962C8B-B14F-4D97-AF65-F5344CB8AC3E}">
        <p14:creationId xmlns:p14="http://schemas.microsoft.com/office/powerpoint/2010/main" val="32820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ase.edu/think/spring2014/images/creative-brainsca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1" b="-630"/>
          <a:stretch/>
        </p:blipFill>
        <p:spPr bwMode="auto">
          <a:xfrm>
            <a:off x="0" y="0"/>
            <a:ext cx="11177589" cy="699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78737" y="188369"/>
            <a:ext cx="2747009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Blue  associated </a:t>
            </a:r>
            <a:r>
              <a:rPr lang="en-US" b="1" dirty="0">
                <a:solidFill>
                  <a:srgbClr val="FFC000"/>
                </a:solidFill>
              </a:rPr>
              <a:t>with focused attention </a:t>
            </a:r>
            <a:r>
              <a:rPr lang="en-US" b="1" dirty="0" smtClean="0">
                <a:solidFill>
                  <a:srgbClr val="FFC000"/>
                </a:solidFill>
              </a:rPr>
              <a:t>and analytic reasoning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328571">
            <a:off x="8161019" y="404515"/>
            <a:ext cx="110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Rational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6600"/>
                </a:solidFill>
              </a:rPr>
              <a:t>First–order change</a:t>
            </a:r>
            <a:endParaRPr lang="en-US" sz="66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64" y="1905635"/>
            <a:ext cx="11947071" cy="31121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Guide clients to make changes and choices,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form commitments                                                              achieve adjustment                                                         restore stability</a:t>
            </a:r>
          </a:p>
          <a:p>
            <a:pPr algn="ctr"/>
            <a:endParaRPr lang="en-US" sz="1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Change occurs within the </a:t>
            </a:r>
            <a:r>
              <a:rPr lang="en-US" sz="4400" b="1" dirty="0" smtClean="0">
                <a:solidFill>
                  <a:srgbClr val="FFC000"/>
                </a:solidFill>
              </a:rPr>
              <a:t>current perspective</a:t>
            </a:r>
          </a:p>
          <a:p>
            <a:pPr marL="0" indent="0" algn="ctr">
              <a:buNone/>
            </a:pPr>
            <a:endParaRPr lang="en-US" sz="4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0" y="516731"/>
            <a:ext cx="5057775" cy="57578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Meaning 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at 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Work</a:t>
            </a:r>
          </a:p>
          <a:p>
            <a:pPr algn="ctr"/>
            <a:endParaRPr lang="en-US" sz="1400" b="1" dirty="0" smtClean="0">
              <a:solidFill>
                <a:srgbClr val="FF6600"/>
              </a:solidFill>
              <a:latin typeface="Segoe Script" panose="020B0504020000000003" pitchFamily="34" charset="0"/>
            </a:endParaRPr>
          </a:p>
          <a:p>
            <a:pPr marL="0" indent="0" algn="ctr">
              <a:buNone/>
            </a:pPr>
            <a:endParaRPr lang="en-US" sz="4800" b="1" dirty="0">
              <a:solidFill>
                <a:srgbClr val="FF6600"/>
              </a:solidFill>
              <a:latin typeface="Segoe Script" panose="020B0504020000000003" pitchFamily="34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Working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at 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Meaning</a:t>
            </a:r>
            <a:endParaRPr lang="en-US" sz="4800" b="1" dirty="0">
              <a:solidFill>
                <a:srgbClr val="FF6600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" y="314325"/>
            <a:ext cx="6600825" cy="6162676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4366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Social </a:t>
            </a:r>
            <a:r>
              <a:rPr lang="en-US" b="1" dirty="0">
                <a:solidFill>
                  <a:srgbClr val="FF6600"/>
                </a:solidFill>
              </a:rPr>
              <a:t>Cognitive Neuroscience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13" y="1568863"/>
            <a:ext cx="109728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6000" b="1" dirty="0" smtClean="0"/>
              <a:t>When </a:t>
            </a:r>
            <a:r>
              <a:rPr lang="en-US" sz="6000" b="1" dirty="0"/>
              <a:t>problem solving fails, </a:t>
            </a:r>
            <a:r>
              <a:rPr lang="en-US" sz="6000" b="1" dirty="0" smtClean="0"/>
              <a:t>a second system of thought is needed </a:t>
            </a:r>
            <a:r>
              <a:rPr lang="en-US" sz="6000" b="1" dirty="0"/>
              <a:t>to guide </a:t>
            </a:r>
            <a:r>
              <a:rPr lang="en-US" sz="6000" b="1" dirty="0" smtClean="0"/>
              <a:t>behavior, especially in novel situations. 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45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8968"/>
            <a:ext cx="10972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Social </a:t>
            </a:r>
            <a:r>
              <a:rPr lang="en-US" b="1" dirty="0">
                <a:solidFill>
                  <a:srgbClr val="FF6600"/>
                </a:solidFill>
              </a:rPr>
              <a:t>Cognitive Neuroscience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813" y="1660303"/>
            <a:ext cx="7513077" cy="45259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4800" b="1" dirty="0" smtClean="0"/>
              <a:t>Individuals make the narrative turn</a:t>
            </a:r>
          </a:p>
          <a:p>
            <a:pPr marL="0" indent="0">
              <a:buNone/>
            </a:pPr>
            <a:r>
              <a:rPr lang="en-US" sz="4800" b="1" dirty="0" smtClean="0"/>
              <a:t>to thinking and reflect in </a:t>
            </a:r>
          </a:p>
          <a:p>
            <a:pPr marL="0" indent="0">
              <a:buNone/>
            </a:pPr>
            <a:r>
              <a:rPr lang="en-US" sz="4800" b="1" dirty="0" smtClean="0"/>
              <a:t>the cauldron of self-consciousness . </a:t>
            </a:r>
          </a:p>
          <a:p>
            <a:endParaRPr lang="en-US" sz="4800" dirty="0"/>
          </a:p>
        </p:txBody>
      </p:sp>
      <p:pic>
        <p:nvPicPr>
          <p:cNvPr id="4" name="Picture 8" descr="https://sp.yimg.com/xj/th?id=OIP.Mc04727f91a9a2955134995ff9c118792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10" y="2711704"/>
            <a:ext cx="3037586" cy="303758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6600"/>
                </a:solidFill>
              </a:rPr>
              <a:t>Second-order change</a:t>
            </a:r>
            <a:endParaRPr lang="en-US" sz="66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610" y="2142400"/>
            <a:ext cx="11456670" cy="40526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Reflection and dialogues prompt a </a:t>
            </a:r>
            <a:r>
              <a:rPr lang="en-US" sz="4000" b="1" dirty="0">
                <a:solidFill>
                  <a:srgbClr val="FFC000"/>
                </a:solidFill>
              </a:rPr>
              <a:t>new </a:t>
            </a:r>
            <a:r>
              <a:rPr lang="en-US" sz="4000" b="1" dirty="0" smtClean="0">
                <a:solidFill>
                  <a:srgbClr val="FFC000"/>
                </a:solidFill>
              </a:rPr>
              <a:t>perspective 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Transformative </a:t>
            </a:r>
            <a:r>
              <a:rPr lang="en-US" sz="4000" b="1" dirty="0">
                <a:solidFill>
                  <a:schemeClr val="bg1"/>
                </a:solidFill>
              </a:rPr>
              <a:t>change in thoughts, feelings, beliefs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Affects inner life.</a:t>
            </a:r>
            <a:r>
              <a:rPr lang="en-US" sz="4000" b="1" dirty="0">
                <a:solidFill>
                  <a:schemeClr val="bg1"/>
                </a:solidFill>
              </a:rPr>
              <a:t> Reflection is inherently emotional because we </a:t>
            </a:r>
            <a:r>
              <a:rPr lang="en-US" sz="4000" b="1" dirty="0" smtClean="0">
                <a:solidFill>
                  <a:schemeClr val="bg1"/>
                </a:solidFill>
              </a:rPr>
              <a:t>only </a:t>
            </a:r>
            <a:r>
              <a:rPr lang="en-US" sz="4000" b="1" dirty="0">
                <a:solidFill>
                  <a:schemeClr val="bg1"/>
                </a:solidFill>
              </a:rPr>
              <a:t>think deeply about things we care about. 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333" y="434340"/>
            <a:ext cx="11353800" cy="5901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Reflection </a:t>
            </a:r>
            <a:r>
              <a:rPr lang="en-US" sz="7200" dirty="0" smtClean="0">
                <a:solidFill>
                  <a:schemeClr val="bg1"/>
                </a:solidFill>
              </a:rPr>
              <a:t>extracts </a:t>
            </a:r>
          </a:p>
          <a:p>
            <a:pPr marL="0" indent="0" algn="ctr"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intentions </a:t>
            </a:r>
            <a:r>
              <a:rPr lang="en-US" sz="7200" dirty="0">
                <a:solidFill>
                  <a:schemeClr val="bg1"/>
                </a:solidFill>
              </a:rPr>
              <a:t>when </a:t>
            </a:r>
            <a:endParaRPr lang="en-US" sz="7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analysis </a:t>
            </a:r>
            <a:r>
              <a:rPr lang="en-US" sz="7200" dirty="0">
                <a:solidFill>
                  <a:schemeClr val="bg1"/>
                </a:solidFill>
              </a:rPr>
              <a:t>fails. </a:t>
            </a:r>
            <a:endParaRPr lang="en-US" sz="7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C000"/>
                </a:solidFill>
              </a:rPr>
              <a:t>“the </a:t>
            </a:r>
            <a:r>
              <a:rPr lang="en-US" sz="4800" dirty="0" err="1" smtClean="0">
                <a:solidFill>
                  <a:srgbClr val="FFC000"/>
                </a:solidFill>
              </a:rPr>
              <a:t>unthought</a:t>
            </a:r>
            <a:r>
              <a:rPr lang="en-US" sz="4800" dirty="0" smtClean="0">
                <a:solidFill>
                  <a:srgbClr val="FFC000"/>
                </a:solidFill>
              </a:rPr>
              <a:t> known”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6600"/>
                </a:solidFill>
              </a:rPr>
              <a:t>Reflection </a:t>
            </a:r>
            <a:r>
              <a:rPr lang="en-US" sz="4800" b="1" dirty="0">
                <a:solidFill>
                  <a:srgbClr val="FF6600"/>
                </a:solidFill>
              </a:rPr>
              <a:t>shapes </a:t>
            </a:r>
            <a:r>
              <a:rPr lang="en-US" sz="4800" b="1" dirty="0" smtClean="0">
                <a:solidFill>
                  <a:srgbClr val="FF6600"/>
                </a:solidFill>
              </a:rPr>
              <a:t>meaning </a:t>
            </a:r>
            <a:r>
              <a:rPr lang="en-US" sz="4800" b="1" dirty="0">
                <a:solidFill>
                  <a:srgbClr val="FF6600"/>
                </a:solidFill>
              </a:rPr>
              <a:t>in </a:t>
            </a:r>
            <a:r>
              <a:rPr lang="en-US" sz="4800" b="1" dirty="0" smtClean="0">
                <a:solidFill>
                  <a:srgbClr val="FF6600"/>
                </a:solidFill>
              </a:rPr>
              <a:t>life.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/>
          </a:p>
        </p:txBody>
      </p:sp>
      <p:pic>
        <p:nvPicPr>
          <p:cNvPr id="1028" name="Picture 4" descr="http://chuckbolton.files.wordpress.com/2010/12/refle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r="16321"/>
          <a:stretch/>
        </p:blipFill>
        <p:spPr bwMode="auto">
          <a:xfrm>
            <a:off x="914032" y="2070675"/>
            <a:ext cx="1860156" cy="2418736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9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" y="261890"/>
            <a:ext cx="11739163" cy="58118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Narrative </a:t>
            </a:r>
            <a:r>
              <a:rPr lang="en-US" sz="3600" b="1" dirty="0" smtClean="0">
                <a:solidFill>
                  <a:schemeClr val="bg1"/>
                </a:solidFill>
              </a:rPr>
              <a:t> thought is </a:t>
            </a:r>
            <a:r>
              <a:rPr lang="en-US" sz="3600" b="1" dirty="0">
                <a:solidFill>
                  <a:schemeClr val="bg1"/>
                </a:solidFill>
              </a:rPr>
              <a:t>supported by </a:t>
            </a:r>
            <a:r>
              <a:rPr lang="en-US" sz="3600" b="1" dirty="0" smtClean="0">
                <a:solidFill>
                  <a:schemeClr val="bg1"/>
                </a:solidFill>
              </a:rPr>
              <a:t>the ventromedial </a:t>
            </a:r>
            <a:r>
              <a:rPr lang="en-US" sz="3600" b="1" dirty="0">
                <a:solidFill>
                  <a:schemeClr val="bg1"/>
                </a:solidFill>
              </a:rPr>
              <a:t>prefrontal </a:t>
            </a:r>
            <a:r>
              <a:rPr lang="en-US" sz="3600" b="1" dirty="0" smtClean="0">
                <a:solidFill>
                  <a:schemeClr val="bg1"/>
                </a:solidFill>
              </a:rPr>
              <a:t>cortex which during </a:t>
            </a:r>
            <a:r>
              <a:rPr lang="en-US" sz="3600" b="1" dirty="0">
                <a:solidFill>
                  <a:schemeClr val="bg1"/>
                </a:solidFill>
              </a:rPr>
              <a:t>late adolescence and emerging </a:t>
            </a:r>
            <a:r>
              <a:rPr lang="en-US" sz="3600" b="1" dirty="0" smtClean="0">
                <a:solidFill>
                  <a:schemeClr val="bg1"/>
                </a:solidFill>
              </a:rPr>
              <a:t>adulthood develops rapidly and increases activity.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case.edu/think/spring2014/images/creative-brainsc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3" t="-1893"/>
          <a:stretch/>
        </p:blipFill>
        <p:spPr bwMode="auto">
          <a:xfrm>
            <a:off x="5943876" y="2474548"/>
            <a:ext cx="5841258" cy="389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neuropolitics.org/mpfc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3" y="2666335"/>
            <a:ext cx="5072892" cy="37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5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16194"/>
            <a:ext cx="10945761" cy="56607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It is the area of the brain that </a:t>
            </a:r>
            <a:r>
              <a:rPr lang="en-US" sz="6600" b="1" dirty="0">
                <a:solidFill>
                  <a:schemeClr val="bg1"/>
                </a:solidFill>
              </a:rPr>
              <a:t>helps create a sense of purpose in life and has a key role </a:t>
            </a:r>
            <a:r>
              <a:rPr lang="en-US" sz="6600" b="1" dirty="0" smtClean="0">
                <a:solidFill>
                  <a:schemeClr val="bg1"/>
                </a:solidFill>
              </a:rPr>
              <a:t>in </a:t>
            </a:r>
            <a:r>
              <a:rPr lang="en-US" sz="6600" b="1" dirty="0">
                <a:solidFill>
                  <a:schemeClr val="bg1"/>
                </a:solidFill>
              </a:rPr>
              <a:t>constructing one's self. 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8" descr="https://sp.yimg.com/xj/th?id=OIP.Mc04727f91a9a2955134995ff9c118792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68" y="4538499"/>
            <a:ext cx="1988020" cy="1988020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neuropolitics.org/mpfc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55" y="4645740"/>
            <a:ext cx="2236287" cy="1744043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719" y="514350"/>
            <a:ext cx="12192000" cy="56626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Paradigmatic thinking representations are distributed and overlapping.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Narrative thinking representations are sparse and separated.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case.edu/think/spring2014/images/creative-brainsc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2" t="1027" b="-345"/>
          <a:stretch/>
        </p:blipFill>
        <p:spPr bwMode="auto">
          <a:xfrm>
            <a:off x="6754166" y="3371851"/>
            <a:ext cx="3209235" cy="23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7317" y="5861804"/>
            <a:ext cx="3133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Blue: 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attention &amp; problem solving</a:t>
            </a:r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1498" y="5840730"/>
            <a:ext cx="456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66"/>
                </a:solidFill>
              </a:rPr>
              <a:t>Yellow:   </a:t>
            </a:r>
          </a:p>
          <a:p>
            <a:pPr algn="ctr"/>
            <a:r>
              <a:rPr lang="en-US" b="1" dirty="0" smtClean="0">
                <a:solidFill>
                  <a:srgbClr val="FFFF66"/>
                </a:solidFill>
              </a:rPr>
              <a:t>perspective  &amp; visioning</a:t>
            </a:r>
            <a:endParaRPr lang="en-US" b="1" dirty="0">
              <a:solidFill>
                <a:srgbClr val="FFFF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0380" y="2411730"/>
            <a:ext cx="1451610" cy="369332"/>
          </a:xfrm>
          <a:prstGeom prst="rect">
            <a:avLst/>
          </a:prstGeom>
          <a:noFill/>
          <a:ln w="571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Paradigmatic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9610" y="2423160"/>
            <a:ext cx="1079463" cy="369332"/>
          </a:xfrm>
          <a:prstGeom prst="rect">
            <a:avLst/>
          </a:prstGeom>
          <a:noFill/>
          <a:ln w="571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Narrative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39" y="3943717"/>
            <a:ext cx="1998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Problem-solving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Goal setting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Overcome barriers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44151" y="3897630"/>
            <a:ext cx="131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Dreams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Possibilities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Visioning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Future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case.edu/think/spring2014/images/creative-brainsc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-4318" r="51976" b="-345"/>
          <a:stretch/>
        </p:blipFill>
        <p:spPr bwMode="auto">
          <a:xfrm>
            <a:off x="3073707" y="3263365"/>
            <a:ext cx="3193059" cy="24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38941" y="1944908"/>
            <a:ext cx="1755547" cy="1200329"/>
          </a:xfrm>
          <a:prstGeom prst="rect">
            <a:avLst/>
          </a:prstGeom>
          <a:noFill/>
          <a:ln w="571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BRAIN DURING COACHING</a:t>
            </a:r>
            <a:endParaRPr lang="en-US" sz="2400" b="1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389073" y="2781062"/>
            <a:ext cx="955078" cy="1059419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357551" y="2781062"/>
            <a:ext cx="682831" cy="1059419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754880" y="2596396"/>
            <a:ext cx="617220" cy="11430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452359" y="2584566"/>
            <a:ext cx="637803" cy="23260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u="sng" dirty="0" smtClean="0">
                <a:solidFill>
                  <a:srgbClr val="FF6600"/>
                </a:solidFill>
              </a:rPr>
              <a:t>Two Systems of Thinking </a:t>
            </a:r>
            <a:endParaRPr lang="en-US" sz="5400" b="1" u="sng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30" y="1827848"/>
            <a:ext cx="10706100" cy="4960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                               </a:t>
            </a:r>
            <a:r>
              <a:rPr lang="en-US" sz="4400" b="1" dirty="0" smtClean="0">
                <a:solidFill>
                  <a:srgbClr val="FFC000"/>
                </a:solidFill>
              </a:rPr>
              <a:t>Reasoning</a:t>
            </a: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 veracity of logical decisions</a:t>
            </a:r>
          </a:p>
          <a:p>
            <a:pPr marL="0" indent="0" algn="ctr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C000"/>
                </a:solidFill>
              </a:rPr>
              <a:t>Narrating</a:t>
            </a: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   validity of proposals for continuing the story </a:t>
            </a:r>
            <a:endParaRPr lang="en-US" sz="4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76600" y="-76200"/>
            <a:ext cx="54102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6600"/>
                </a:solidFill>
              </a:rPr>
              <a:t>Narrative Truth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-34290" y="2480309"/>
            <a:ext cx="12081510" cy="374491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4000" b="1" dirty="0" smtClean="0"/>
              <a:t>     Narrative truth may differ from historical fact.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600" b="1" dirty="0" smtClean="0"/>
              <a:t>  </a:t>
            </a:r>
          </a:p>
          <a:p>
            <a:pPr marL="0" indent="0" eaLnBrk="1" hangingPunct="1">
              <a:buNone/>
            </a:pPr>
            <a:r>
              <a:rPr lang="en-US" altLang="en-US" sz="4000" b="1" dirty="0" smtClean="0"/>
              <a:t>     It can fictionalize the past to preserve   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     </a:t>
            </a:r>
            <a:r>
              <a:rPr lang="en-US" altLang="en-US" sz="4000" b="1" dirty="0" smtClean="0">
                <a:solidFill>
                  <a:srgbClr val="FFC000"/>
                </a:solidFill>
              </a:rPr>
              <a:t>continuity</a:t>
            </a:r>
            <a:r>
              <a:rPr lang="en-US" altLang="en-US" sz="4000" b="1" dirty="0" smtClean="0"/>
              <a:t> and </a:t>
            </a:r>
            <a:r>
              <a:rPr lang="en-US" altLang="en-US" sz="4000" b="1" dirty="0" smtClean="0">
                <a:solidFill>
                  <a:srgbClr val="92D050"/>
                </a:solidFill>
              </a:rPr>
              <a:t>coherence</a:t>
            </a:r>
            <a:r>
              <a:rPr lang="en-US" altLang="en-US" sz="4000" b="1" dirty="0" smtClean="0"/>
              <a:t> during transitions. </a:t>
            </a:r>
          </a:p>
          <a:p>
            <a:pPr marL="0" indent="0" eaLnBrk="1" hangingPunct="1">
              <a:buNone/>
            </a:pPr>
            <a:endParaRPr lang="en-US" altLang="en-US" sz="1800" b="1" dirty="0" smtClean="0"/>
          </a:p>
          <a:p>
            <a:pPr marL="0" indent="0" eaLnBrk="1" hangingPunct="1">
              <a:buNone/>
            </a:pPr>
            <a:r>
              <a:rPr lang="en-US" altLang="en-US" sz="4000" b="1" dirty="0"/>
              <a:t> </a:t>
            </a:r>
            <a:r>
              <a:rPr lang="en-US" altLang="en-US" sz="4000" b="1" dirty="0" smtClean="0"/>
              <a:t>   This enables people to meet change with   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    </a:t>
            </a:r>
            <a:r>
              <a:rPr lang="en-US" altLang="en-US" sz="4000" b="1" dirty="0" smtClean="0">
                <a:solidFill>
                  <a:srgbClr val="FFC000"/>
                </a:solidFill>
              </a:rPr>
              <a:t>fidelity</a:t>
            </a:r>
            <a:r>
              <a:rPr lang="en-US" altLang="en-US" sz="4000" b="1" dirty="0" smtClean="0"/>
              <a:t> and </a:t>
            </a:r>
            <a:r>
              <a:rPr lang="en-US" altLang="en-US" sz="4000" b="1" dirty="0" smtClean="0">
                <a:solidFill>
                  <a:srgbClr val="92D050"/>
                </a:solidFill>
              </a:rPr>
              <a:t>flexibility</a:t>
            </a:r>
            <a:r>
              <a:rPr lang="en-US" altLang="en-US" sz="4000" b="1" dirty="0" smtClean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63490" y="1474470"/>
            <a:ext cx="1619161" cy="584775"/>
          </a:xfrm>
          <a:prstGeom prst="rect">
            <a:avLst/>
          </a:prstGeom>
          <a:noFill/>
          <a:ln w="57150">
            <a:solidFill>
              <a:srgbClr val="28E4F8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28E4F8"/>
                </a:solidFill>
              </a:rPr>
              <a:t>Validity</a:t>
            </a:r>
            <a:endParaRPr lang="en-US" sz="3200" b="1" dirty="0">
              <a:solidFill>
                <a:srgbClr val="28E4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39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</a:rPr>
              <a:t>Paul Simon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182880" y="2286000"/>
            <a:ext cx="6821806" cy="190881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b="1" dirty="0"/>
              <a:t>  Nothing is different </a:t>
            </a:r>
            <a:r>
              <a:rPr lang="en-US" altLang="en-US" sz="4000" b="1" dirty="0" smtClean="0"/>
              <a:t>but </a:t>
            </a:r>
            <a:r>
              <a:rPr lang="en-US" altLang="en-US" sz="4000" b="1" dirty="0"/>
              <a:t>everything has changed.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5400" dirty="0"/>
          </a:p>
        </p:txBody>
      </p:sp>
      <p:pic>
        <p:nvPicPr>
          <p:cNvPr id="161796" name="Picture 4" descr="Paul Sim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2049482"/>
            <a:ext cx="4067175" cy="39243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0110" y="4331970"/>
            <a:ext cx="5987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After changes we are more less the same.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263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5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tse3.mm.bing.net/th?id=OIP.M25f2d822ea97965694016b1d4278a565o0&amp;pid=15.1&amp;P=0&amp;w=300&amp;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6" y="0"/>
            <a:ext cx="1207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638" y="2877787"/>
            <a:ext cx="10618839" cy="22667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Reasoning and narrating are the two thought processes used to make transitions. </a:t>
            </a:r>
          </a:p>
          <a:p>
            <a:pPr algn="ctr"/>
            <a:endParaRPr lang="en-US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The best counseling uses both and moves quickly between paradigmatic agency and narrative </a:t>
            </a:r>
            <a:r>
              <a:rPr lang="en-US" sz="4400" b="1" dirty="0" err="1" smtClean="0">
                <a:solidFill>
                  <a:schemeClr val="bg1"/>
                </a:solidFill>
              </a:rPr>
              <a:t>relexivity</a:t>
            </a:r>
            <a:r>
              <a:rPr lang="en-US" sz="4400" b="1" dirty="0" smtClean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image.slidesharecdn.com/transitionsandthoughtpatterns-121113112750-phpapp02/95/transitions-and-thought-patterns-1-638.jpg?cb=13528061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0" t="14558" r="2813" b="46975"/>
          <a:stretch/>
        </p:blipFill>
        <p:spPr bwMode="auto">
          <a:xfrm>
            <a:off x="3864076" y="297180"/>
            <a:ext cx="4218039" cy="219190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19" y="53621"/>
            <a:ext cx="10515600" cy="1351475"/>
          </a:xfrm>
        </p:spPr>
        <p:txBody>
          <a:bodyPr/>
          <a:lstStyle/>
          <a:p>
            <a:pPr algn="ctr"/>
            <a:r>
              <a:rPr lang="en-US" b="1" dirty="0" smtClean="0"/>
              <a:t>       </a:t>
            </a:r>
            <a:endParaRPr lang="en-US" sz="4800" b="1" dirty="0">
              <a:solidFill>
                <a:srgbClr val="BD92D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194" y="2153272"/>
            <a:ext cx="10827774" cy="42032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Vocational guidance and career coaching emphasize resemblance to make matches and (true) reasoning to make realistic decisions.</a:t>
            </a:r>
          </a:p>
          <a:p>
            <a:pPr marL="0" indent="0">
              <a:buNone/>
            </a:pPr>
            <a:endParaRPr lang="en-US" sz="1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Paradigmatic thought helps social actors to evaluate                     their performance, explore the world, and move to                      fitting environments. </a:t>
            </a:r>
          </a:p>
          <a:p>
            <a:pPr marL="0" indent="0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Pursue job </a:t>
            </a:r>
            <a:r>
              <a:rPr lang="en-US" sz="3200" b="1" dirty="0" smtClean="0">
                <a:solidFill>
                  <a:srgbClr val="FFC000"/>
                </a:solidFill>
              </a:rPr>
              <a:t>satisfaction and happiness </a:t>
            </a:r>
            <a:r>
              <a:rPr lang="en-US" sz="3200" b="1" dirty="0" smtClean="0">
                <a:solidFill>
                  <a:schemeClr val="bg1"/>
                </a:solidFill>
              </a:rPr>
              <a:t>through rewards for social performance.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image.slidesharecdn.com/transitionsandthoughtpatterns-121113112750-phpapp02/95/transitions-and-thought-patterns-1-638.jpg?cb=13528061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0" t="14558" r="2813" b="46975"/>
          <a:stretch/>
        </p:blipFill>
        <p:spPr bwMode="auto">
          <a:xfrm>
            <a:off x="1017639" y="88487"/>
            <a:ext cx="3377381" cy="1755059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6606" y="504352"/>
            <a:ext cx="6784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Paradigmatic Matching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894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0" y="2366011"/>
            <a:ext cx="12020550" cy="4686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Career construction discourse </a:t>
            </a:r>
            <a:r>
              <a:rPr lang="en-US" sz="2400" b="1" dirty="0" smtClean="0">
                <a:solidFill>
                  <a:schemeClr val="bg1"/>
                </a:solidFill>
              </a:rPr>
              <a:t>&amp;</a:t>
            </a:r>
            <a:r>
              <a:rPr lang="en-US" sz="3200" b="1" dirty="0" smtClean="0">
                <a:solidFill>
                  <a:schemeClr val="bg1"/>
                </a:solidFill>
              </a:rPr>
              <a:t> life designing dialogues emphasize 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reflection to make meaning and uniqueness to shape identity.</a:t>
            </a:r>
          </a:p>
          <a:p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Narrative thought helps the autobiographical author to move to          a new perspective, envision possible futures, and trust intuition.  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Pursue </a:t>
            </a:r>
            <a:r>
              <a:rPr lang="en-US" sz="3200" b="1" dirty="0" smtClean="0">
                <a:solidFill>
                  <a:srgbClr val="FFC000"/>
                </a:solidFill>
              </a:rPr>
              <a:t>well-being</a:t>
            </a:r>
            <a:r>
              <a:rPr lang="en-US" sz="3200" b="1" dirty="0" smtClean="0">
                <a:solidFill>
                  <a:schemeClr val="bg1"/>
                </a:solidFill>
              </a:rPr>
              <a:t>, does not imply happy, but simply how well                   one </a:t>
            </a:r>
            <a:r>
              <a:rPr lang="en-US" sz="3200" b="1" dirty="0">
                <a:solidFill>
                  <a:schemeClr val="bg1"/>
                </a:solidFill>
              </a:rPr>
              <a:t>is faring as a </a:t>
            </a:r>
            <a:r>
              <a:rPr lang="en-US" sz="3200" b="1" dirty="0" smtClean="0">
                <a:solidFill>
                  <a:schemeClr val="bg1"/>
                </a:solidFill>
              </a:rPr>
              <a:t>person.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http://image.slidesharecdn.com/transitionsandthoughtpatterns-121113112750-phpapp02/95/transitions-and-thought-patterns-1-638.jpg?cb=13528061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0" t="14558" r="2813" b="46975"/>
          <a:stretch/>
        </p:blipFill>
        <p:spPr bwMode="auto">
          <a:xfrm>
            <a:off x="1002890" y="147475"/>
            <a:ext cx="3377381" cy="1755059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86645" y="563340"/>
            <a:ext cx="56879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Narrative Meaning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898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4" y="1091372"/>
            <a:ext cx="11680723" cy="5536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6600"/>
                </a:solidFill>
              </a:rPr>
              <a:t>Match Making for Resemblance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b="1" dirty="0" smtClean="0"/>
              <a:t> Paradigmatic thought uses </a:t>
            </a:r>
            <a:r>
              <a:rPr lang="en-US" b="1" dirty="0"/>
              <a:t>social </a:t>
            </a:r>
            <a:r>
              <a:rPr lang="en-US" b="1" dirty="0" smtClean="0"/>
              <a:t>&amp; affective generalities.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6600"/>
                </a:solidFill>
              </a:rPr>
              <a:t>Meaning Making for Uniqueness</a:t>
            </a:r>
          </a:p>
          <a:p>
            <a:pPr marL="0" indent="0" algn="ctr">
              <a:buNone/>
            </a:pPr>
            <a:endParaRPr lang="en-US" sz="18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  Narrative </a:t>
            </a:r>
            <a:r>
              <a:rPr lang="en-US" b="1" dirty="0"/>
              <a:t>thought </a:t>
            </a:r>
            <a:r>
              <a:rPr lang="en-US" b="1" dirty="0" smtClean="0"/>
              <a:t>processes </a:t>
            </a:r>
            <a:r>
              <a:rPr lang="en-US" b="1" dirty="0"/>
              <a:t>things uniquely depending </a:t>
            </a:r>
            <a:r>
              <a:rPr lang="en-US" b="1" dirty="0" smtClean="0"/>
              <a:t>   </a:t>
            </a:r>
            <a:br>
              <a:rPr lang="en-US" b="1" dirty="0" smtClean="0"/>
            </a:br>
            <a:r>
              <a:rPr lang="en-US" b="1" dirty="0" smtClean="0"/>
              <a:t>  on </a:t>
            </a:r>
            <a:r>
              <a:rPr lang="en-US" b="1" dirty="0"/>
              <a:t>the </a:t>
            </a:r>
            <a:r>
              <a:rPr lang="en-US" b="1" dirty="0" smtClean="0"/>
              <a:t>context, especially in situations </a:t>
            </a:r>
            <a:r>
              <a:rPr lang="en-US" b="1" dirty="0"/>
              <a:t>that are </a:t>
            </a:r>
            <a:r>
              <a:rPr lang="en-US" b="1" dirty="0" smtClean="0"/>
              <a:t>        </a:t>
            </a:r>
            <a:br>
              <a:rPr lang="en-US" b="1" dirty="0" smtClean="0"/>
            </a:br>
            <a:r>
              <a:rPr lang="en-US" b="1" dirty="0" smtClean="0"/>
              <a:t>  exceptions to </a:t>
            </a:r>
            <a:r>
              <a:rPr lang="en-US" b="1" dirty="0"/>
              <a:t>the </a:t>
            </a:r>
            <a:r>
              <a:rPr lang="en-US" b="1" dirty="0" smtClean="0"/>
              <a:t>rules.</a:t>
            </a:r>
            <a:endParaRPr lang="en-US" b="1" i="1" dirty="0" smtClean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381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14850" y="1794828"/>
            <a:ext cx="6144915" cy="3405822"/>
          </a:xfrm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chemeClr val="tx1"/>
                </a:solidFill>
              </a:rPr>
              <a:t>Career </a:t>
            </a:r>
            <a:br>
              <a:rPr lang="en-US" altLang="en-US" sz="7200" dirty="0" smtClean="0">
                <a:solidFill>
                  <a:schemeClr val="tx1"/>
                </a:solidFill>
              </a:rPr>
            </a:br>
            <a:r>
              <a:rPr lang="en-US" altLang="en-US" sz="7200" dirty="0" smtClean="0">
                <a:solidFill>
                  <a:schemeClr val="tx1"/>
                </a:solidFill>
              </a:rPr>
              <a:t>imposes </a:t>
            </a:r>
            <a:br>
              <a:rPr lang="en-US" altLang="en-US" sz="7200" dirty="0" smtClean="0">
                <a:solidFill>
                  <a:schemeClr val="tx1"/>
                </a:solidFill>
              </a:rPr>
            </a:br>
            <a:r>
              <a:rPr lang="en-US" altLang="en-US" sz="7200" dirty="0" smtClean="0">
                <a:solidFill>
                  <a:schemeClr val="tx1"/>
                </a:solidFill>
              </a:rPr>
              <a:t>meaning on vocational behavior.</a:t>
            </a:r>
            <a:endParaRPr lang="en-US" altLang="en-US" sz="7200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www.life-is-career.com/DavidinSanFrancisc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4110" r="59074" b="71709"/>
          <a:stretch/>
        </p:blipFill>
        <p:spPr bwMode="auto">
          <a:xfrm>
            <a:off x="1314081" y="1326251"/>
            <a:ext cx="2880360" cy="38404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6283" y="5349981"/>
            <a:ext cx="3495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David </a:t>
            </a:r>
            <a:r>
              <a:rPr lang="en-US" sz="2800" b="1" dirty="0" err="1" smtClean="0">
                <a:solidFill>
                  <a:srgbClr val="FF6600"/>
                </a:solidFill>
              </a:rPr>
              <a:t>Tiedeman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3623310" y="1026187"/>
            <a:ext cx="8431530" cy="290353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6000" b="1" dirty="0"/>
              <a:t>How </a:t>
            </a:r>
            <a:r>
              <a:rPr lang="en-US" sz="6000" b="1" dirty="0" smtClean="0"/>
              <a:t>do people </a:t>
            </a:r>
            <a:r>
              <a:rPr lang="en-US" sz="6000" b="1" dirty="0"/>
              <a:t>use </a:t>
            </a:r>
            <a:r>
              <a:rPr lang="en-US" sz="6000" b="1" dirty="0" smtClean="0"/>
              <a:t>narrative thinking to construct a career story that imposes  meaning on work?</a:t>
            </a:r>
            <a:endParaRPr lang="en-US" sz="60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1" y="317527"/>
            <a:ext cx="3200399" cy="5980403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en-US" sz="900" b="1" kern="0" dirty="0" smtClean="0">
              <a:solidFill>
                <a:srgbClr val="FF6600"/>
              </a:solidFill>
              <a:latin typeface="Segoe Script" panose="020B0504020000000003" pitchFamily="34" charset="0"/>
            </a:endParaRPr>
          </a:p>
          <a:p>
            <a:pPr marL="0" indent="0" algn="ctr">
              <a:buFontTx/>
              <a:buNone/>
            </a:pPr>
            <a:r>
              <a:rPr lang="en-US" sz="4800" b="1" kern="0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Working  </a:t>
            </a:r>
            <a:endParaRPr lang="en-US" sz="1800" b="1" kern="0" dirty="0" smtClean="0">
              <a:solidFill>
                <a:srgbClr val="FF6600"/>
              </a:solidFill>
              <a:latin typeface="Segoe Script" panose="020B0504020000000003" pitchFamily="34" charset="0"/>
            </a:endParaRPr>
          </a:p>
          <a:p>
            <a:pPr marL="0" indent="0" algn="ctr">
              <a:buFontTx/>
              <a:buNone/>
            </a:pPr>
            <a:r>
              <a:rPr lang="en-US" sz="4800" b="1" kern="0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at </a:t>
            </a:r>
          </a:p>
          <a:p>
            <a:pPr marL="0" indent="0" algn="ctr">
              <a:buFontTx/>
              <a:buNone/>
            </a:pPr>
            <a:r>
              <a:rPr lang="en-US" sz="4800" b="1" kern="0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Meaning</a:t>
            </a:r>
          </a:p>
          <a:p>
            <a:pPr algn="ctr"/>
            <a:endParaRPr lang="en-US" sz="1400" b="1" kern="0" dirty="0" smtClean="0">
              <a:solidFill>
                <a:srgbClr val="FF6600"/>
              </a:solidFill>
              <a:latin typeface="Segoe Script" panose="020B0504020000000003" pitchFamily="34" charset="0"/>
            </a:endParaRPr>
          </a:p>
          <a:p>
            <a:pPr marL="0" indent="0" algn="ctr">
              <a:buFontTx/>
              <a:buNone/>
            </a:pPr>
            <a:endParaRPr lang="en-US" sz="2000" b="1" kern="0" dirty="0" smtClean="0">
              <a:solidFill>
                <a:srgbClr val="FF6600"/>
              </a:solidFill>
              <a:latin typeface="Segoe Script" panose="020B0504020000000003" pitchFamily="34" charset="0"/>
            </a:endParaRPr>
          </a:p>
          <a:p>
            <a:pPr marL="0" indent="0" algn="ctr">
              <a:buFontTx/>
              <a:buNone/>
            </a:pPr>
            <a:r>
              <a:rPr lang="en-US" sz="4800" b="1" kern="0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Meaning</a:t>
            </a:r>
          </a:p>
          <a:p>
            <a:pPr marL="0" indent="0" algn="ctr">
              <a:buFontTx/>
              <a:buNone/>
            </a:pPr>
            <a:r>
              <a:rPr lang="en-US" sz="4800" b="1" kern="0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at </a:t>
            </a:r>
          </a:p>
          <a:p>
            <a:pPr marL="0" indent="0" algn="ctr">
              <a:buFontTx/>
              <a:buNone/>
            </a:pPr>
            <a:r>
              <a:rPr lang="en-US" sz="4800" b="1" kern="0" dirty="0" smtClean="0">
                <a:solidFill>
                  <a:srgbClr val="FF6600"/>
                </a:solidFill>
                <a:latin typeface="Segoe Script" panose="020B0504020000000003" pitchFamily="34" charset="0"/>
              </a:rPr>
              <a:t>Work</a:t>
            </a:r>
            <a:endParaRPr lang="en-US" sz="4800" b="1" kern="0" dirty="0">
              <a:solidFill>
                <a:srgbClr val="FF660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" y="-114300"/>
            <a:ext cx="12283932" cy="6732270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 smtClean="0">
              <a:solidFill>
                <a:srgbClr val="FF6600"/>
              </a:solidFill>
              <a:effectLst/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FF6600"/>
                </a:solidFill>
                <a:effectLst/>
              </a:rPr>
              <a:t>         During the </a:t>
            </a:r>
            <a:r>
              <a:rPr lang="en-US" sz="4400" b="1" dirty="0">
                <a:solidFill>
                  <a:srgbClr val="FF6600"/>
                </a:solidFill>
                <a:effectLst/>
              </a:rPr>
              <a:t>odyssey years </a:t>
            </a:r>
            <a:r>
              <a:rPr lang="en-US" sz="4400" b="1" dirty="0" smtClean="0">
                <a:solidFill>
                  <a:srgbClr val="FF6600"/>
                </a:solidFill>
                <a:effectLst/>
              </a:rPr>
              <a:t>(18-30), 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FF6600"/>
                </a:solidFill>
                <a:effectLst/>
              </a:rPr>
              <a:t>  narrative thinking makes career meaning</a:t>
            </a:r>
          </a:p>
          <a:p>
            <a:pPr marL="0" indent="0">
              <a:buNone/>
            </a:pPr>
            <a:endParaRPr lang="en-US" sz="2800" b="1" dirty="0" smtClean="0">
              <a:effectLst/>
            </a:endParaRPr>
          </a:p>
          <a:p>
            <a:r>
              <a:rPr lang="en-US" sz="3600" b="1" dirty="0" smtClean="0">
                <a:effectLst/>
              </a:rPr>
              <a:t>Unify different interests and commitments</a:t>
            </a:r>
          </a:p>
          <a:p>
            <a:r>
              <a:rPr lang="en-US" sz="3600" b="1" dirty="0" smtClean="0"/>
              <a:t>Articulate </a:t>
            </a:r>
            <a:r>
              <a:rPr lang="en-US" sz="3600" b="1" dirty="0"/>
              <a:t>dominant themes in </a:t>
            </a:r>
            <a:r>
              <a:rPr lang="en-US" sz="3600" b="1" dirty="0" smtClean="0"/>
              <a:t>the career story</a:t>
            </a:r>
            <a:endParaRPr lang="en-US" sz="3600" b="1" dirty="0"/>
          </a:p>
          <a:p>
            <a:r>
              <a:rPr lang="en-US" sz="3600" b="1" dirty="0" smtClean="0">
                <a:effectLst/>
              </a:rPr>
              <a:t>Bring </a:t>
            </a:r>
            <a:r>
              <a:rPr lang="en-US" sz="3600" b="1" dirty="0" smtClean="0"/>
              <a:t>career story to </a:t>
            </a:r>
            <a:r>
              <a:rPr lang="en-US" sz="3600" b="1" dirty="0" smtClean="0">
                <a:effectLst/>
              </a:rPr>
              <a:t>point of </a:t>
            </a:r>
            <a:r>
              <a:rPr lang="en-US" sz="3600" b="1" dirty="0">
                <a:effectLst/>
              </a:rPr>
              <a:t>meaning </a:t>
            </a:r>
            <a:r>
              <a:rPr lang="en-US" sz="2800" b="1" dirty="0" smtClean="0">
                <a:effectLst/>
              </a:rPr>
              <a:t>&amp;</a:t>
            </a:r>
            <a:r>
              <a:rPr lang="en-US" sz="3600" b="1" dirty="0" smtClean="0">
                <a:effectLst/>
              </a:rPr>
              <a:t> purpose </a:t>
            </a:r>
            <a:endParaRPr lang="en-US" sz="3600" b="1" dirty="0">
              <a:effectLst/>
            </a:endParaRPr>
          </a:p>
          <a:p>
            <a:r>
              <a:rPr lang="en-US" sz="3600" b="1" dirty="0" smtClean="0">
                <a:effectLst/>
              </a:rPr>
              <a:t>Use pursuit of purpose to weigh alternatives</a:t>
            </a:r>
          </a:p>
          <a:p>
            <a:r>
              <a:rPr lang="en-US" sz="3600" b="1" dirty="0" smtClean="0">
                <a:effectLst/>
              </a:rPr>
              <a:t>Make integrative choices</a:t>
            </a:r>
          </a:p>
        </p:txBody>
      </p:sp>
    </p:spTree>
    <p:extLst>
      <p:ext uri="{BB962C8B-B14F-4D97-AF65-F5344CB8AC3E}">
        <p14:creationId xmlns:p14="http://schemas.microsoft.com/office/powerpoint/2010/main" val="31066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570" y="400368"/>
            <a:ext cx="976122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6600"/>
                </a:solidFill>
              </a:rPr>
              <a:t>Life Designing Dialogues</a:t>
            </a:r>
            <a:br>
              <a:rPr lang="en-US" sz="4800" b="1" dirty="0" smtClean="0">
                <a:solidFill>
                  <a:srgbClr val="FF6600"/>
                </a:solidFill>
              </a:rPr>
            </a:br>
            <a:r>
              <a:rPr lang="en-US" sz="4800" b="1" dirty="0" smtClean="0">
                <a:solidFill>
                  <a:srgbClr val="FF6600"/>
                </a:solidFill>
              </a:rPr>
              <a:t>Move Clients to Make Meaning</a:t>
            </a:r>
            <a:endParaRPr lang="en-US" sz="48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70" y="2317705"/>
            <a:ext cx="1121860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effectLst/>
              </a:rPr>
              <a:t>Conversations that reflect on stories to elaborate meaning and fuel emotions. </a:t>
            </a:r>
          </a:p>
          <a:p>
            <a:endParaRPr lang="en-US" sz="800" b="1" dirty="0" smtClean="0">
              <a:effectLst/>
            </a:endParaRPr>
          </a:p>
          <a:p>
            <a:endParaRPr lang="en-US" sz="1800" b="1" dirty="0">
              <a:effectLst/>
            </a:endParaRPr>
          </a:p>
          <a:p>
            <a:pPr marL="0" indent="0">
              <a:buNone/>
            </a:pPr>
            <a:r>
              <a:rPr lang="en-US" sz="4000" b="1" dirty="0" smtClean="0">
                <a:effectLst/>
              </a:rPr>
              <a:t>Not a description of behavior or traits          but exploration of inner experience in   greater depth resulting in richer story. </a:t>
            </a:r>
          </a:p>
        </p:txBody>
      </p:sp>
    </p:spTree>
    <p:extLst>
      <p:ext uri="{BB962C8B-B14F-4D97-AF65-F5344CB8AC3E}">
        <p14:creationId xmlns:p14="http://schemas.microsoft.com/office/powerpoint/2010/main" val="40184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7488"/>
            <a:ext cx="10972800" cy="1143000"/>
          </a:xfrm>
        </p:spPr>
        <p:txBody>
          <a:bodyPr/>
          <a:lstStyle/>
          <a:p>
            <a:r>
              <a:rPr lang="en-US" sz="5400" b="1" dirty="0" smtClean="0">
                <a:solidFill>
                  <a:srgbClr val="FF6600"/>
                </a:solidFill>
              </a:rPr>
              <a:t>Life Designing Dialogues</a:t>
            </a:r>
            <a:endParaRPr lang="en-US" sz="54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68781"/>
            <a:ext cx="10972800" cy="4560254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5400" dirty="0" smtClean="0"/>
              <a:t>Help clients grasp a </a:t>
            </a:r>
            <a:r>
              <a:rPr lang="en-US" sz="5400" b="1" dirty="0">
                <a:solidFill>
                  <a:srgbClr val="FFC000"/>
                </a:solidFill>
              </a:rPr>
              <a:t>golden </a:t>
            </a:r>
            <a:r>
              <a:rPr lang="en-US" sz="5400" b="1" dirty="0" smtClean="0">
                <a:solidFill>
                  <a:srgbClr val="FFC000"/>
                </a:solidFill>
              </a:rPr>
              <a:t>thread </a:t>
            </a:r>
            <a:r>
              <a:rPr lang="en-US" sz="5400" dirty="0"/>
              <a:t>to explain </a:t>
            </a:r>
            <a:r>
              <a:rPr lang="en-US" sz="5400" dirty="0" smtClean="0"/>
              <a:t>how they </a:t>
            </a:r>
            <a:r>
              <a:rPr lang="en-US" sz="5400" dirty="0"/>
              <a:t>came to be and where </a:t>
            </a:r>
            <a:r>
              <a:rPr lang="en-US" sz="5400" dirty="0" smtClean="0"/>
              <a:t>they </a:t>
            </a:r>
            <a:r>
              <a:rPr lang="en-US" sz="5400" dirty="0"/>
              <a:t>are going. </a:t>
            </a:r>
            <a:endParaRPr lang="en-US" sz="5400" dirty="0" smtClean="0"/>
          </a:p>
          <a:p>
            <a:pPr algn="ctr"/>
            <a:endParaRPr lang="en-US" sz="5400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2571" y="4764830"/>
            <a:ext cx="2365887" cy="13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80" y="4707680"/>
            <a:ext cx="3876120" cy="15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38" y="4783325"/>
            <a:ext cx="2996503" cy="14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783580"/>
            <a:ext cx="3335716" cy="14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95400"/>
            <a:ext cx="9220200" cy="792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b="1" smtClean="0"/>
              <a:t>There's a thread you follow. It goes among</a:t>
            </a:r>
            <a:br>
              <a:rPr lang="en-US" altLang="en-US" b="1" smtClean="0"/>
            </a:br>
            <a:r>
              <a:rPr lang="en-US" altLang="en-US" b="1" smtClean="0"/>
              <a:t>things that change. But it doesn't change.</a:t>
            </a:r>
            <a:br>
              <a:rPr lang="en-US" altLang="en-US" b="1" smtClean="0"/>
            </a:br>
            <a:r>
              <a:rPr lang="en-US" altLang="en-US" b="1" smtClean="0"/>
              <a:t>People wonder about what you are pursuing.</a:t>
            </a:r>
            <a:br>
              <a:rPr lang="en-US" altLang="en-US" b="1" smtClean="0"/>
            </a:br>
            <a:r>
              <a:rPr lang="en-US" altLang="en-US" b="1" smtClean="0"/>
              <a:t>You have to explain about the thread.</a:t>
            </a:r>
            <a:br>
              <a:rPr lang="en-US" altLang="en-US" b="1" smtClean="0"/>
            </a:br>
            <a:r>
              <a:rPr lang="en-US" altLang="en-US" b="1" smtClean="0"/>
              <a:t>But it is hard for others to see.</a:t>
            </a:r>
            <a:br>
              <a:rPr lang="en-US" altLang="en-US" b="1" smtClean="0"/>
            </a:br>
            <a:r>
              <a:rPr lang="en-US" altLang="en-US" b="1" smtClean="0"/>
              <a:t>While you hold it you can't get lost.</a:t>
            </a:r>
            <a:br>
              <a:rPr lang="en-US" altLang="en-US" b="1" smtClean="0"/>
            </a:br>
            <a:r>
              <a:rPr lang="en-US" altLang="en-US" b="1" smtClean="0"/>
              <a:t>Tragedies happen; people get hurt</a:t>
            </a:r>
            <a:br>
              <a:rPr lang="en-US" altLang="en-US" b="1" smtClean="0"/>
            </a:br>
            <a:r>
              <a:rPr lang="en-US" altLang="en-US" b="1" smtClean="0"/>
              <a:t>or die; and you suffer and get old.</a:t>
            </a:r>
            <a:br>
              <a:rPr lang="en-US" altLang="en-US" b="1" smtClean="0"/>
            </a:br>
            <a:r>
              <a:rPr lang="en-US" altLang="en-US" b="1" smtClean="0"/>
              <a:t>Nothing you do can stop time's unfolding.</a:t>
            </a:r>
            <a:br>
              <a:rPr lang="en-US" altLang="en-US" b="1" smtClean="0"/>
            </a:br>
            <a:r>
              <a:rPr lang="en-US" altLang="en-US" b="1" smtClean="0"/>
              <a:t>You don't ever let go of that thread.</a:t>
            </a:r>
            <a:br>
              <a:rPr lang="en-US" altLang="en-US" b="1" smtClean="0"/>
            </a:br>
            <a:endParaRPr lang="en-US" altLang="en-US" b="1" smtClean="0"/>
          </a:p>
        </p:txBody>
      </p:sp>
      <p:pic>
        <p:nvPicPr>
          <p:cNvPr id="154627" name="Picture 5" descr="13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149350" cy="153193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8" name="Text Box 7"/>
          <p:cNvSpPr txBox="1">
            <a:spLocks noChangeArrowheads="1"/>
          </p:cNvSpPr>
          <p:nvPr/>
        </p:nvSpPr>
        <p:spPr bwMode="auto">
          <a:xfrm>
            <a:off x="4495800" y="1219201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William Stafford</a:t>
            </a:r>
          </a:p>
        </p:txBody>
      </p:sp>
      <p:sp>
        <p:nvSpPr>
          <p:cNvPr id="154629" name="Text Box 8"/>
          <p:cNvSpPr txBox="1">
            <a:spLocks noChangeArrowheads="1"/>
          </p:cNvSpPr>
          <p:nvPr/>
        </p:nvSpPr>
        <p:spPr bwMode="auto">
          <a:xfrm>
            <a:off x="4038601" y="304800"/>
            <a:ext cx="2663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The Way It Is</a:t>
            </a:r>
          </a:p>
        </p:txBody>
      </p:sp>
      <p:sp>
        <p:nvSpPr>
          <p:cNvPr id="154630" name="Text Box 9"/>
          <p:cNvSpPr txBox="1">
            <a:spLocks noChangeArrowheads="1"/>
          </p:cNvSpPr>
          <p:nvPr/>
        </p:nvSpPr>
        <p:spPr bwMode="auto">
          <a:xfrm>
            <a:off x="1600200" y="1524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From </a:t>
            </a:r>
            <a:r>
              <a:rPr lang="en-US" altLang="en-US" sz="1200" i="1">
                <a:solidFill>
                  <a:srgbClr val="FFFFFF"/>
                </a:solidFill>
              </a:rPr>
              <a:t>The Thread That You Follow</a:t>
            </a:r>
            <a:r>
              <a:rPr lang="en-US" altLang="en-US" sz="1200">
                <a:solidFill>
                  <a:srgbClr val="FFFFFF"/>
                </a:solidFill>
              </a:rPr>
              <a:t>                                    </a:t>
            </a:r>
            <a:br>
              <a:rPr lang="en-US" altLang="en-US" sz="1200">
                <a:solidFill>
                  <a:srgbClr val="FFFFFF"/>
                </a:solidFill>
              </a:rPr>
            </a:br>
            <a:r>
              <a:rPr lang="en-US" altLang="en-US" sz="1200">
                <a:solidFill>
                  <a:srgbClr val="FFFFFF"/>
                </a:solidFill>
              </a:rPr>
              <a:t>                      (1993)</a:t>
            </a:r>
          </a:p>
        </p:txBody>
      </p:sp>
      <p:pic>
        <p:nvPicPr>
          <p:cNvPr id="7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7777" y="5096246"/>
            <a:ext cx="2480313" cy="90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9133" y="5075658"/>
            <a:ext cx="2278380" cy="11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0202442" y="2610587"/>
            <a:ext cx="2651760" cy="11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-317766" y="2610587"/>
            <a:ext cx="2320290" cy="11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i.dailymail.co.uk/i/pix/2013/01/24/article-2267785-172201FD000005DC-527_634x4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1" b="4123"/>
          <a:stretch/>
        </p:blipFill>
        <p:spPr bwMode="auto">
          <a:xfrm>
            <a:off x="598170" y="-9293"/>
            <a:ext cx="10755630" cy="68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4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7488"/>
            <a:ext cx="10972800" cy="1143000"/>
          </a:xfrm>
        </p:spPr>
        <p:txBody>
          <a:bodyPr/>
          <a:lstStyle/>
          <a:p>
            <a:r>
              <a:rPr lang="en-US" sz="5400" b="1" dirty="0" smtClean="0">
                <a:solidFill>
                  <a:srgbClr val="FF6600"/>
                </a:solidFill>
              </a:rPr>
              <a:t>Life Designing Dialogues</a:t>
            </a:r>
            <a:endParaRPr lang="en-US" sz="54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63041"/>
            <a:ext cx="11380470" cy="4560254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800" b="1" dirty="0" smtClean="0"/>
              <a:t>Construct a self-defining story with </a:t>
            </a:r>
            <a:r>
              <a:rPr lang="en-US" sz="4800" b="1" dirty="0" smtClean="0">
                <a:solidFill>
                  <a:srgbClr val="FFC000"/>
                </a:solidFill>
              </a:rPr>
              <a:t>coherence</a:t>
            </a:r>
            <a:r>
              <a:rPr lang="en-US" sz="4800" b="1" dirty="0" smtClean="0"/>
              <a:t> and </a:t>
            </a:r>
            <a:r>
              <a:rPr lang="en-US" sz="4800" b="1" dirty="0" smtClean="0">
                <a:solidFill>
                  <a:srgbClr val="FFC000"/>
                </a:solidFill>
              </a:rPr>
              <a:t>continuity</a:t>
            </a:r>
            <a:r>
              <a:rPr lang="en-US" sz="4800" b="1" dirty="0" smtClean="0"/>
              <a:t> by </a:t>
            </a:r>
            <a:r>
              <a:rPr lang="en-US" sz="4800" b="1" i="1" u="sng" dirty="0" smtClean="0"/>
              <a:t>selectively reconstructing </a:t>
            </a:r>
            <a:r>
              <a:rPr lang="en-US" sz="4800" b="1" dirty="0" smtClean="0"/>
              <a:t>the past in such a way that it seems to have been rehearsal for what comes next.  </a:t>
            </a:r>
          </a:p>
          <a:p>
            <a:endParaRPr lang="en-US" sz="1800" dirty="0" smtClean="0"/>
          </a:p>
        </p:txBody>
      </p:sp>
      <p:pic>
        <p:nvPicPr>
          <p:cNvPr id="1026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5538" y="5461942"/>
            <a:ext cx="2365887" cy="13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32" y="5256519"/>
            <a:ext cx="3507168" cy="15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85" y="5427773"/>
            <a:ext cx="2996503" cy="14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tse1.mm.bing.net/th?id=OIP.M5e995cb9993af4cdd0e996628cfc987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427774"/>
            <a:ext cx="3667156" cy="14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21" y="754380"/>
            <a:ext cx="3623309" cy="614934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6600"/>
                </a:solidFill>
              </a:rPr>
              <a:t>Coherence </a:t>
            </a:r>
            <a:r>
              <a:rPr lang="en-US" sz="5400" b="1" dirty="0" smtClean="0">
                <a:solidFill>
                  <a:schemeClr val="bg1"/>
                </a:solidFill>
              </a:rPr>
              <a:t>Organizes Meanings</a:t>
            </a:r>
            <a:r>
              <a:rPr lang="en-US" sz="5400" b="1" dirty="0" smtClean="0">
                <a:solidFill>
                  <a:srgbClr val="FF0000"/>
                </a:solidFill>
              </a:rPr>
              <a:t/>
            </a:r>
            <a:br>
              <a:rPr lang="en-US" sz="54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/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 smtClean="0">
                <a:solidFill>
                  <a:srgbClr val="FF6600"/>
                </a:solidFill>
              </a:rPr>
              <a:t>Continuity </a:t>
            </a:r>
            <a:r>
              <a:rPr lang="en-US" sz="5400" b="1" dirty="0" smtClean="0">
                <a:solidFill>
                  <a:schemeClr val="bg1"/>
                </a:solidFill>
              </a:rPr>
              <a:t>Pursues Purpose 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tse3.mm.bing.net/th?id=OIP.Md88cee300019287799e5416914e2d5c8H0&amp;pid=15.1&amp;P=0&amp;w=300&amp;h=3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16736" r="29849" b="16736"/>
          <a:stretch/>
        </p:blipFill>
        <p:spPr bwMode="auto">
          <a:xfrm>
            <a:off x="6750685" y="445769"/>
            <a:ext cx="3170555" cy="2880675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2.mm.bing.net/th?id=OIP.Mf5d94fcf3dce879cf2adc8a67b242827H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85" y="3678303"/>
            <a:ext cx="3170555" cy="2880675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1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8740" y="628650"/>
            <a:ext cx="9795510" cy="4983165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>
                <a:effectLst/>
              </a:rPr>
              <a:t/>
            </a:r>
            <a:br>
              <a:rPr lang="en-US" sz="4400" b="1" dirty="0" smtClean="0">
                <a:effectLst/>
              </a:rPr>
            </a:br>
            <a:r>
              <a:rPr lang="en-US" sz="4400" b="1" dirty="0" smtClean="0">
                <a:effectLst/>
              </a:rPr>
              <a:t>   In making new meaning, the   </a:t>
            </a:r>
            <a:br>
              <a:rPr lang="en-US" sz="4400" b="1" dirty="0" smtClean="0">
                <a:effectLst/>
              </a:rPr>
            </a:br>
            <a:r>
              <a:rPr lang="en-US" sz="4400" b="1" dirty="0" smtClean="0">
                <a:effectLst/>
              </a:rPr>
              <a:t>   person touches an intrinsic   </a:t>
            </a:r>
            <a:br>
              <a:rPr lang="en-US" sz="4400" b="1" dirty="0" smtClean="0">
                <a:effectLst/>
              </a:rPr>
            </a:br>
            <a:r>
              <a:rPr lang="en-US" sz="4400" b="1" dirty="0" smtClean="0">
                <a:effectLst/>
              </a:rPr>
              <a:t>   impulse and perceives, as </a:t>
            </a:r>
            <a:r>
              <a:rPr lang="en-US" sz="4400" b="1" dirty="0">
                <a:effectLst/>
              </a:rPr>
              <a:t>if by </a:t>
            </a:r>
            <a:r>
              <a:rPr lang="en-US" sz="4400" b="1" dirty="0" smtClean="0">
                <a:effectLst/>
              </a:rPr>
              <a:t/>
            </a:r>
            <a:br>
              <a:rPr lang="en-US" sz="4400" b="1" dirty="0" smtClean="0">
                <a:effectLst/>
              </a:rPr>
            </a:br>
            <a:r>
              <a:rPr lang="en-US" sz="4400" b="1" dirty="0" smtClean="0">
                <a:effectLst/>
              </a:rPr>
              <a:t>   magic</a:t>
            </a:r>
            <a:r>
              <a:rPr lang="en-US" sz="4400" b="1" dirty="0">
                <a:effectLst/>
              </a:rPr>
              <a:t>, </a:t>
            </a:r>
            <a:r>
              <a:rPr lang="en-US" sz="4400" b="1" dirty="0" smtClean="0">
                <a:effectLst/>
              </a:rPr>
              <a:t>some </a:t>
            </a:r>
            <a:r>
              <a:rPr lang="en-US" sz="4400" b="1" dirty="0">
                <a:effectLst/>
              </a:rPr>
              <a:t>new </a:t>
            </a:r>
            <a:r>
              <a:rPr lang="en-US" sz="4400" b="1" dirty="0" smtClean="0">
                <a:effectLst/>
              </a:rPr>
              <a:t>perspective    </a:t>
            </a:r>
            <a:br>
              <a:rPr lang="en-US" sz="4400" b="1" dirty="0" smtClean="0">
                <a:effectLst/>
              </a:rPr>
            </a:br>
            <a:r>
              <a:rPr lang="en-US" sz="4400" b="1" dirty="0" smtClean="0">
                <a:effectLst/>
              </a:rPr>
              <a:t>   and richer understanding that  </a:t>
            </a:r>
            <a:br>
              <a:rPr lang="en-US" sz="4400" b="1" dirty="0" smtClean="0">
                <a:effectLst/>
              </a:rPr>
            </a:br>
            <a:r>
              <a:rPr lang="en-US" sz="4400" b="1" dirty="0" smtClean="0">
                <a:effectLst/>
              </a:rPr>
              <a:t>   strengths self-efficacy and            </a:t>
            </a:r>
            <a:br>
              <a:rPr lang="en-US" sz="4400" b="1" dirty="0" smtClean="0">
                <a:effectLst/>
              </a:rPr>
            </a:br>
            <a:r>
              <a:rPr lang="en-US" sz="4400" b="1" dirty="0" smtClean="0">
                <a:effectLst/>
              </a:rPr>
              <a:t>   raises the </a:t>
            </a:r>
            <a:r>
              <a:rPr lang="en-US" sz="4400" b="1" dirty="0">
                <a:effectLst/>
              </a:rPr>
              <a:t>sense </a:t>
            </a:r>
            <a:r>
              <a:rPr lang="en-US" sz="4400" b="1" dirty="0" smtClean="0">
                <a:effectLst/>
              </a:rPr>
              <a:t>of possibility</a:t>
            </a:r>
            <a:r>
              <a:rPr lang="en-US" sz="4400" b="1" dirty="0">
                <a:effectLst/>
              </a:rPr>
              <a:t>. </a:t>
            </a:r>
            <a:endParaRPr lang="en-US" sz="4400" b="1" dirty="0" smtClean="0">
              <a:effectLst/>
            </a:endParaRPr>
          </a:p>
          <a:p>
            <a:endParaRPr lang="en-US" sz="40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97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" y="720091"/>
            <a:ext cx="10972800" cy="541781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effectLst/>
              </a:rPr>
              <a:t>Moments of meaning </a:t>
            </a:r>
            <a:r>
              <a:rPr lang="en-US" sz="3600" b="1" dirty="0" smtClean="0">
                <a:effectLst/>
              </a:rPr>
              <a:t>making feel transcendent.</a:t>
            </a:r>
          </a:p>
          <a:p>
            <a:endParaRPr lang="en-US" sz="1800" b="1" dirty="0"/>
          </a:p>
          <a:p>
            <a:pPr marL="0" indent="0">
              <a:buNone/>
            </a:pPr>
            <a:r>
              <a:rPr lang="en-US" sz="3600" b="1" dirty="0"/>
              <a:t>An awareness of enlarged possibilities. </a:t>
            </a:r>
          </a:p>
          <a:p>
            <a:pPr marL="0" indent="0">
              <a:buNone/>
            </a:pPr>
            <a:endParaRPr lang="en-US" sz="1800" b="1" dirty="0" smtClean="0">
              <a:effectLst/>
            </a:endParaRPr>
          </a:p>
          <a:p>
            <a:pPr marL="0" indent="0">
              <a:buNone/>
            </a:pPr>
            <a:r>
              <a:rPr lang="en-US" sz="3600" b="1" dirty="0" smtClean="0">
                <a:effectLst/>
              </a:rPr>
              <a:t>The senses </a:t>
            </a:r>
            <a:r>
              <a:rPr lang="en-US" sz="3600" b="1" dirty="0">
                <a:effectLst/>
              </a:rPr>
              <a:t>are </a:t>
            </a:r>
            <a:r>
              <a:rPr lang="en-US" sz="3600" b="1" dirty="0" smtClean="0">
                <a:effectLst/>
              </a:rPr>
              <a:t>amplified. </a:t>
            </a:r>
          </a:p>
          <a:p>
            <a:endParaRPr lang="en-US" sz="1600" b="1" dirty="0"/>
          </a:p>
          <a:p>
            <a:pPr marL="0" indent="0">
              <a:buNone/>
            </a:pPr>
            <a:r>
              <a:rPr lang="en-US" sz="3600" b="1" dirty="0" smtClean="0">
                <a:effectLst/>
              </a:rPr>
              <a:t>Fire is added to life. </a:t>
            </a:r>
          </a:p>
          <a:p>
            <a:endParaRPr lang="en-US" sz="1600" b="1" dirty="0"/>
          </a:p>
          <a:p>
            <a:pPr marL="0" indent="0">
              <a:buNone/>
            </a:pPr>
            <a:r>
              <a:rPr lang="en-US" sz="3600" b="1" dirty="0" smtClean="0">
                <a:effectLst/>
              </a:rPr>
              <a:t>There </a:t>
            </a:r>
            <a:r>
              <a:rPr lang="en-US" sz="3600" b="1" dirty="0">
                <a:effectLst/>
              </a:rPr>
              <a:t>is </a:t>
            </a:r>
            <a:r>
              <a:rPr lang="en-US" sz="3600" b="1" dirty="0" smtClean="0">
                <a:effectLst/>
              </a:rPr>
              <a:t>a </a:t>
            </a:r>
            <a:r>
              <a:rPr lang="en-US" sz="3600" b="1" dirty="0">
                <a:effectLst/>
              </a:rPr>
              <a:t>thrust of </a:t>
            </a:r>
            <a:r>
              <a:rPr lang="en-US" sz="3600" b="1" dirty="0" smtClean="0">
                <a:effectLst/>
              </a:rPr>
              <a:t>energy.</a:t>
            </a:r>
          </a:p>
          <a:p>
            <a:endParaRPr lang="en-US" sz="1800" b="1" dirty="0" smtClean="0">
              <a:effectLst/>
            </a:endParaRPr>
          </a:p>
        </p:txBody>
      </p:sp>
      <p:pic>
        <p:nvPicPr>
          <p:cNvPr id="5" name="Picture 4" descr="MEA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72" y="2743201"/>
            <a:ext cx="4116988" cy="3394709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4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255707" y="982980"/>
            <a:ext cx="9507794" cy="635127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endParaRPr lang="en-US" altLang="en-US" sz="1800" dirty="0"/>
          </a:p>
          <a:p>
            <a:pPr marL="0" lvl="1" indent="0">
              <a:buNone/>
            </a:pPr>
            <a:r>
              <a:rPr lang="en-US" altLang="en-US" sz="4000" b="1" dirty="0" smtClean="0"/>
              <a:t>Stories provide a space in </a:t>
            </a:r>
            <a:r>
              <a:rPr lang="en-US" altLang="en-US" sz="4000" b="1" dirty="0"/>
              <a:t>which </a:t>
            </a:r>
            <a:r>
              <a:rPr lang="en-US" altLang="en-US" sz="4000" b="1" dirty="0" smtClean="0"/>
              <a:t>     clients can step </a:t>
            </a:r>
            <a:r>
              <a:rPr lang="en-US" altLang="en-US" sz="4000" b="1" dirty="0"/>
              <a:t>back from </a:t>
            </a:r>
            <a:r>
              <a:rPr lang="en-US" altLang="en-US" sz="4000" b="1" dirty="0" smtClean="0"/>
              <a:t>small stories about work-life to reflect                      on the large narrative of career.</a:t>
            </a:r>
          </a:p>
          <a:p>
            <a:pPr marL="0" lvl="1" indent="0">
              <a:buNone/>
            </a:pPr>
            <a:endParaRPr lang="en-US" altLang="en-US" sz="1800" b="1" dirty="0" smtClean="0"/>
          </a:p>
          <a:p>
            <a:pPr marL="0" lvl="1" indent="0">
              <a:buNone/>
            </a:pPr>
            <a:r>
              <a:rPr lang="en-US" altLang="en-US" sz="4000" b="1" dirty="0"/>
              <a:t>Storytelling allows people to </a:t>
            </a:r>
            <a:r>
              <a:rPr lang="en-US" altLang="en-US" sz="4000" b="1" dirty="0" smtClean="0"/>
              <a:t>   consider </a:t>
            </a:r>
            <a:r>
              <a:rPr lang="en-US" altLang="en-US" sz="4000" b="1" dirty="0"/>
              <a:t>the current </a:t>
            </a:r>
            <a:r>
              <a:rPr lang="en-US" altLang="en-US" sz="4000" b="1" dirty="0" smtClean="0"/>
              <a:t>work-life transition within </a:t>
            </a:r>
            <a:r>
              <a:rPr lang="en-US" altLang="en-US" sz="4000" b="1" dirty="0"/>
              <a:t>an ongoing </a:t>
            </a:r>
            <a:r>
              <a:rPr lang="en-US" altLang="en-US" sz="4000" b="1" dirty="0" smtClean="0"/>
              <a:t>                     career narrative.</a:t>
            </a:r>
            <a:endParaRPr lang="en-US" altLang="en-US" sz="4000" b="1" dirty="0"/>
          </a:p>
          <a:p>
            <a:pPr marL="342900" lvl="1" indent="-342900">
              <a:buFontTx/>
              <a:buChar char="•"/>
            </a:pPr>
            <a:endParaRPr lang="en-US" altLang="en-US" sz="4000" dirty="0" smtClean="0"/>
          </a:p>
          <a:p>
            <a:pPr marL="342900" lvl="1" indent="-342900">
              <a:buFontTx/>
              <a:buChar char="•"/>
            </a:pPr>
            <a:endParaRPr lang="en-US" altLang="en-US" sz="4000" dirty="0"/>
          </a:p>
          <a:p>
            <a:endParaRPr lang="en-US" altLang="en-US" dirty="0" smtClean="0"/>
          </a:p>
        </p:txBody>
      </p:sp>
      <p:pic>
        <p:nvPicPr>
          <p:cNvPr id="1026" name="Picture 2" descr="https://tse4.mm.bing.net/th?id=OIP.Mde268971c65f08fc4d892aa85095b75f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8" y="4819547"/>
            <a:ext cx="1874520" cy="12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se2.mm.bing.net/th?id=OIP.M206e928f2ad5917ed2e0ce709dd83e83o0&amp;pid=15.1&amp;P=0&amp;w=300&amp;h=3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10817" r="7408" b="11961"/>
          <a:stretch/>
        </p:blipFill>
        <p:spPr bwMode="auto">
          <a:xfrm>
            <a:off x="737428" y="2350666"/>
            <a:ext cx="1874520" cy="11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7640" y="342900"/>
            <a:ext cx="5852160" cy="830997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6600"/>
                </a:solidFill>
              </a:rPr>
              <a:t>Power of the Pause</a:t>
            </a:r>
            <a:endParaRPr lang="en-US" sz="4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 smtClean="0">
                <a:solidFill>
                  <a:srgbClr val="FFC000"/>
                </a:solidFill>
              </a:rPr>
              <a:t>Life Designing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0" y="1005840"/>
            <a:ext cx="11464290" cy="4308794"/>
          </a:xfrm>
        </p:spPr>
        <p:txBody>
          <a:bodyPr/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sz="6600" dirty="0" smtClean="0"/>
              <a:t>Career construction                    counselors evoke several small stories and listen for the themes or golden threads that weave a larger story.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14301"/>
            <a:ext cx="8229600" cy="411163"/>
          </a:xfrm>
        </p:spPr>
        <p:txBody>
          <a:bodyPr/>
          <a:lstStyle/>
          <a:p>
            <a:pPr eaLnBrk="1" hangingPunct="1"/>
            <a:r>
              <a:rPr lang="en-US" altLang="en-US" sz="7200" b="1" dirty="0">
                <a:solidFill>
                  <a:srgbClr val="FFC000"/>
                </a:solidFill>
              </a:rPr>
              <a:t>                           </a:t>
            </a:r>
            <a:r>
              <a:rPr lang="en-US" altLang="en-US" sz="7200" b="1" dirty="0" smtClean="0">
                <a:solidFill>
                  <a:srgbClr val="FFC000"/>
                </a:solidFill>
              </a:rPr>
              <a:t>Transition Story</a:t>
            </a:r>
            <a:endParaRPr lang="en-US" altLang="en-US" sz="7200" b="1" dirty="0">
              <a:solidFill>
                <a:srgbClr val="FFC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127760" y="2591118"/>
            <a:ext cx="10176510" cy="33067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006666"/>
                </a:solidFill>
              </a:rPr>
              <a:t>  </a:t>
            </a:r>
            <a:r>
              <a:rPr lang="en-US" altLang="en-US" sz="5400" b="1" dirty="0" smtClean="0"/>
              <a:t>It describes </a:t>
            </a:r>
            <a:r>
              <a:rPr lang="en-US" altLang="en-US" sz="5400" b="1" dirty="0"/>
              <a:t>a disruption or </a:t>
            </a:r>
            <a:r>
              <a:rPr lang="en-US" altLang="en-US" sz="5400" b="1" dirty="0" smtClean="0"/>
              <a:t>deviation, </a:t>
            </a:r>
            <a:r>
              <a:rPr lang="en-US" altLang="en-US" sz="5400" b="1" dirty="0"/>
              <a:t>a gap that </a:t>
            </a:r>
            <a:r>
              <a:rPr lang="en-US" altLang="en-US" sz="5400" b="1" dirty="0" smtClean="0"/>
              <a:t>needs to be filled, </a:t>
            </a:r>
            <a:r>
              <a:rPr lang="en-US" altLang="en-US" sz="5400" b="1" dirty="0"/>
              <a:t>so as to become whole and complete.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7560" y="1691640"/>
            <a:ext cx="6459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Framing Story  to Position Listener for Stories to Come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28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30290" y="4343400"/>
            <a:ext cx="4442460" cy="1691640"/>
          </a:xfrm>
          <a:solidFill>
            <a:schemeClr val="bg2"/>
          </a:solidFill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chemeClr val="tx1"/>
                </a:solidFill>
              </a:rPr>
              <a:t>Career  Indecision is  </a:t>
            </a:r>
            <a:r>
              <a:rPr lang="en-US" altLang="en-US" sz="3600" b="1" dirty="0">
                <a:solidFill>
                  <a:schemeClr val="tx1"/>
                </a:solidFill>
              </a:rPr>
              <a:t/>
            </a:r>
            <a:br>
              <a:rPr lang="en-US" altLang="en-US" sz="3600" b="1" dirty="0">
                <a:solidFill>
                  <a:schemeClr val="tx1"/>
                </a:solidFill>
              </a:rPr>
            </a:br>
            <a:r>
              <a:rPr lang="en-US" altLang="en-US" sz="3600" b="1" dirty="0" smtClean="0">
                <a:solidFill>
                  <a:schemeClr val="tx1"/>
                </a:solidFill>
              </a:rPr>
              <a:t>Hesitation Before Transformation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>
          <a:xfrm>
            <a:off x="5718810" y="1756411"/>
            <a:ext cx="5139690" cy="2071414"/>
          </a:xfrm>
          <a:ln w="57150">
            <a:solidFill>
              <a:srgbClr val="FFC000"/>
            </a:solidFill>
          </a:ln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 b="1" dirty="0" smtClean="0"/>
              <a:t>ABOUT </a:t>
            </a:r>
            <a:r>
              <a:rPr lang="en-US" altLang="en-US" sz="2400" b="1" dirty="0"/>
              <a:t>TO LOSE </a:t>
            </a:r>
            <a:r>
              <a:rPr lang="en-US" altLang="en-US" sz="2400" b="1" dirty="0" smtClean="0"/>
              <a:t>PLACE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1200" b="1" dirty="0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 b="1" dirty="0" smtClean="0"/>
              <a:t>Completing a scene or chapter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 b="1" dirty="0" smtClean="0"/>
              <a:t>Being de-</a:t>
            </a:r>
            <a:r>
              <a:rPr lang="en-US" altLang="en-US" sz="2400" b="1" dirty="0" err="1" smtClean="0"/>
              <a:t>storyed</a:t>
            </a:r>
            <a:endParaRPr lang="en-US" altLang="en-US" sz="2400" b="1" dirty="0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 b="1" dirty="0" smtClean="0"/>
              <a:t>Falling out of story</a:t>
            </a:r>
            <a:endParaRPr lang="en-US" altLang="en-US" sz="2400" b="1" dirty="0"/>
          </a:p>
          <a:p>
            <a:pPr eaLnBrk="1" hangingPunct="1"/>
            <a:endParaRPr lang="en-US" altLang="en-US" sz="2400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/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62" y="1155067"/>
            <a:ext cx="3254279" cy="1554321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s?59814023128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89" y="3494995"/>
            <a:ext cx="2223991" cy="2528615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3410" y="5154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95060" y="651510"/>
            <a:ext cx="4257897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Deviation or Disruption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75306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4440" y="731520"/>
            <a:ext cx="9612630" cy="1098055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</a:rPr>
              <a:t>STORIES RESOLVE  INDECISION and FORM INTENTION</a:t>
            </a:r>
            <a:endParaRPr lang="en-US" altLang="en-US" dirty="0" smtClean="0">
              <a:solidFill>
                <a:srgbClr val="FFC0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429000" y="2548889"/>
            <a:ext cx="4937760" cy="3108645"/>
          </a:xfrm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algn="ctr" eaLnBrk="1" hangingPunct="1"/>
            <a:endParaRPr lang="en-US" altLang="en-US" sz="2400" b="1" dirty="0" smtClean="0"/>
          </a:p>
          <a:p>
            <a:pPr algn="ctr" eaLnBrk="1" hangingPunct="1"/>
            <a:endParaRPr lang="en-US" altLang="en-US" sz="2400" b="1" dirty="0"/>
          </a:p>
          <a:p>
            <a:pPr algn="ctr" eaLnBrk="1" hangingPunct="1">
              <a:buFontTx/>
              <a:buNone/>
            </a:pPr>
            <a:r>
              <a:rPr lang="en-US" altLang="en-US" sz="2400" b="1" dirty="0" smtClean="0"/>
              <a:t>MAKE </a:t>
            </a:r>
            <a:r>
              <a:rPr lang="en-US" altLang="en-US" sz="2400" b="1" dirty="0"/>
              <a:t>SENSE BY </a:t>
            </a:r>
            <a:endParaRPr lang="en-US" altLang="en-US" sz="2400" b="1" dirty="0" smtClean="0"/>
          </a:p>
          <a:p>
            <a:pPr algn="ctr" eaLnBrk="1" hangingPunct="1">
              <a:buFontTx/>
              <a:buNone/>
            </a:pPr>
            <a:r>
              <a:rPr lang="en-US" altLang="en-US" sz="2400" b="1" dirty="0" smtClean="0"/>
              <a:t>EXPLAINING A DIFFERENCE</a:t>
            </a:r>
            <a:endParaRPr lang="en-US" altLang="en-US" sz="2400" b="1" dirty="0"/>
          </a:p>
          <a:p>
            <a:pPr algn="ctr" eaLnBrk="1" hangingPunct="1"/>
            <a:endParaRPr lang="en-US" altLang="en-US" sz="2400" b="1" dirty="0"/>
          </a:p>
          <a:p>
            <a:pPr algn="ctr" eaLnBrk="1" hangingPunct="1">
              <a:buFontTx/>
              <a:buNone/>
            </a:pPr>
            <a:r>
              <a:rPr lang="en-US" altLang="en-US" sz="2400" b="1" dirty="0"/>
              <a:t>ACCOUNT FOR CHANGE </a:t>
            </a:r>
            <a:endParaRPr lang="en-US" altLang="en-US" sz="2400" b="1" dirty="0" smtClean="0"/>
          </a:p>
          <a:p>
            <a:pPr algn="ctr" eaLnBrk="1" hangingPunct="1">
              <a:buFontTx/>
              <a:buNone/>
            </a:pPr>
            <a:r>
              <a:rPr lang="en-US" altLang="en-US" sz="2400" b="1" dirty="0" smtClean="0"/>
              <a:t>FROM BEGINNING </a:t>
            </a:r>
            <a:r>
              <a:rPr lang="en-US" altLang="en-US" sz="2400" b="1" dirty="0"/>
              <a:t>TO END</a:t>
            </a:r>
          </a:p>
          <a:p>
            <a:pPr eaLnBrk="1" hangingPunct="1"/>
            <a:endParaRPr lang="en-US" altLang="en-US" sz="2400" b="1" dirty="0"/>
          </a:p>
        </p:txBody>
      </p:sp>
      <p:pic>
        <p:nvPicPr>
          <p:cNvPr id="25607" name="Picture 7" descr="sto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" y="554614"/>
            <a:ext cx="868680" cy="116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is?59814023128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930" y="555277"/>
            <a:ext cx="1082873" cy="97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" y="4137660"/>
            <a:ext cx="2834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</a:rPr>
              <a:t>Coherence</a:t>
            </a:r>
            <a:endParaRPr lang="en-US" sz="4000" b="1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" y="5349240"/>
            <a:ext cx="270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</a:rPr>
              <a:t>Continuity</a:t>
            </a:r>
            <a:endParaRPr lang="en-US" sz="4000" b="1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67626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/>
              <a:t>STORIES ACHIEVE </a:t>
            </a:r>
            <a:r>
              <a:rPr lang="en-US" altLang="en-US" sz="3200" b="1" dirty="0" smtClean="0"/>
              <a:t>MEANING BY </a:t>
            </a:r>
            <a:r>
              <a:rPr lang="en-US" altLang="en-US" sz="3200" b="1" dirty="0"/>
              <a:t>EXPLAINING </a:t>
            </a:r>
            <a:r>
              <a:rPr lang="en-US" altLang="en-US" sz="3200" b="1" dirty="0" smtClean="0"/>
              <a:t>                                         A DEVIATION OR DISRUPTION</a:t>
            </a:r>
            <a:endParaRPr lang="en-US" alt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47710" y="4130040"/>
            <a:ext cx="2834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</a:rPr>
              <a:t>Coherence</a:t>
            </a:r>
            <a:endParaRPr lang="en-US" sz="4000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730" y="5364480"/>
            <a:ext cx="270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</a:rPr>
              <a:t>Continuity</a:t>
            </a:r>
            <a:endParaRPr lang="en-US" sz="4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10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97231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Counselors help clients to hear </a:t>
            </a:r>
          </a:p>
          <a:p>
            <a:pPr marL="0" indent="0">
              <a:buNone/>
            </a:pPr>
            <a:r>
              <a:rPr lang="en-US" sz="4000" b="1" dirty="0" smtClean="0"/>
              <a:t>and reflect on their own stories to </a:t>
            </a:r>
          </a:p>
          <a:p>
            <a:pPr marL="0" indent="0">
              <a:buNone/>
            </a:pPr>
            <a:r>
              <a:rPr lang="en-US" sz="4000" b="1" dirty="0" smtClean="0"/>
              <a:t>increase coherence and continuity.</a:t>
            </a:r>
          </a:p>
          <a:p>
            <a:endParaRPr lang="en-US" sz="4000" b="1" dirty="0"/>
          </a:p>
          <a:p>
            <a:pPr marL="0" indent="0">
              <a:buNone/>
            </a:pPr>
            <a:r>
              <a:rPr lang="en-US" sz="4000" b="1" dirty="0" smtClean="0"/>
              <a:t>But how do we hear the story?</a:t>
            </a:r>
          </a:p>
          <a:p>
            <a:endParaRPr lang="en-US" sz="4000" b="1" dirty="0"/>
          </a:p>
          <a:p>
            <a:pPr marL="0" indent="0">
              <a:buNone/>
            </a:pPr>
            <a:r>
              <a:rPr lang="en-US" sz="4000" b="1" dirty="0" smtClean="0"/>
              <a:t>       Friends  </a:t>
            </a:r>
            <a:r>
              <a:rPr lang="en-US" sz="4000" b="1" dirty="0" smtClean="0">
                <a:solidFill>
                  <a:srgbClr val="FFC000"/>
                </a:solidFill>
              </a:rPr>
              <a:t>listen to  </a:t>
            </a:r>
            <a:r>
              <a:rPr lang="en-US" sz="4000" b="1" dirty="0" smtClean="0"/>
              <a:t>a story. </a:t>
            </a:r>
          </a:p>
          <a:p>
            <a:pPr marL="0" indent="0">
              <a:buNone/>
            </a:pPr>
            <a:r>
              <a:rPr lang="en-US" sz="4000" b="1" dirty="0"/>
              <a:t>C</a:t>
            </a:r>
            <a:r>
              <a:rPr lang="en-US" sz="4000" b="1" dirty="0" smtClean="0"/>
              <a:t>ounselors  </a:t>
            </a:r>
            <a:r>
              <a:rPr lang="en-US" sz="4000" b="1" dirty="0" smtClean="0">
                <a:solidFill>
                  <a:srgbClr val="FFC000"/>
                </a:solidFill>
              </a:rPr>
              <a:t>listen for  </a:t>
            </a:r>
            <a:r>
              <a:rPr lang="en-US" sz="4000" b="1" dirty="0" smtClean="0"/>
              <a:t>the story.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http://faculty.atu.edu/cbrucker/Engl2013/images/wel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3066" y="1968016"/>
            <a:ext cx="2200365" cy="285506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18370" y="5074920"/>
            <a:ext cx="1818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Eudora Welty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79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s://sp.yimg.com/xj/th?id=OIP.Mc04727f91a9a2955134995ff9c118792o0&amp;pid=15.1&amp;P=0&amp;w=300&amp;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49" y="-39083"/>
            <a:ext cx="6961853" cy="696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usandintino.com/wp-content/uploads/2014/09/bubbling-cauld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4" y="-39083"/>
            <a:ext cx="9091295" cy="69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hogungallery.com/images/products/gek1956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2" t="58012" r="15927" b="10346"/>
          <a:stretch/>
        </p:blipFill>
        <p:spPr bwMode="auto">
          <a:xfrm>
            <a:off x="1825972" y="-64903"/>
            <a:ext cx="8062179" cy="69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4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80410" y="1135381"/>
            <a:ext cx="8583930" cy="1293813"/>
          </a:xfrm>
        </p:spPr>
        <p:txBody>
          <a:bodyPr/>
          <a:lstStyle/>
          <a:p>
            <a:pPr eaLnBrk="1" hangingPunct="1"/>
            <a:r>
              <a:rPr lang="en-US" altLang="en-US" sz="6600" b="1" dirty="0" smtClean="0">
                <a:solidFill>
                  <a:srgbClr val="FF6600"/>
                </a:solidFill>
              </a:rPr>
              <a:t>Literary Criticism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0090" y="3387090"/>
            <a:ext cx="10881360" cy="2057400"/>
          </a:xfrm>
        </p:spPr>
        <p:txBody>
          <a:bodyPr/>
          <a:lstStyle/>
          <a:p>
            <a:pPr eaLnBrk="1" hangingPunct="1"/>
            <a:r>
              <a:rPr lang="en-US" altLang="en-US" sz="7200" dirty="0"/>
              <a:t>scholarly </a:t>
            </a:r>
            <a:r>
              <a:rPr lang="en-US" altLang="en-US" sz="7200" dirty="0" smtClean="0"/>
              <a:t>approach </a:t>
            </a:r>
            <a:r>
              <a:rPr lang="en-US" altLang="en-US" sz="7200" dirty="0"/>
              <a:t>to </a:t>
            </a:r>
            <a:r>
              <a:rPr lang="en-US" altLang="en-US" sz="7200" dirty="0" smtClean="0">
                <a:solidFill>
                  <a:srgbClr val="FFC000"/>
                </a:solidFill>
              </a:rPr>
              <a:t>listening for </a:t>
            </a:r>
            <a:r>
              <a:rPr lang="en-US" altLang="en-US" sz="7200" dirty="0" smtClean="0"/>
              <a:t>story meaning</a:t>
            </a:r>
            <a:endParaRPr lang="en-US" altLang="en-US" sz="7200" dirty="0"/>
          </a:p>
          <a:p>
            <a:pPr eaLnBrk="1" hangingPunct="1"/>
            <a:endParaRPr lang="en-US" altLang="en-US" sz="7200" dirty="0"/>
          </a:p>
        </p:txBody>
      </p:sp>
      <p:pic>
        <p:nvPicPr>
          <p:cNvPr id="6" name="Picture 2" descr="http://www.stepbystep.com/wp-content/uploads/2013/06/How-to-Understand-Literary-Critici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028203"/>
            <a:ext cx="1777365" cy="173134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ecx.images-amazon.com/images/I/51B9tCYd6UL._SX334_BO1,204,203,200_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5"/>
          <a:stretch/>
        </p:blipFill>
        <p:spPr bwMode="auto">
          <a:xfrm>
            <a:off x="267158" y="1171554"/>
            <a:ext cx="3047542" cy="4080372"/>
          </a:xfrm>
          <a:prstGeom prst="rect">
            <a:avLst/>
          </a:prstGeom>
          <a:noFill/>
          <a:ln w="57150">
            <a:solidFill>
              <a:schemeClr val="accent3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50920" y="857250"/>
            <a:ext cx="82677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latin typeface="georgia" panose="02040502050405020303" pitchFamily="18" charset="0"/>
              </a:rPr>
              <a:t>Freud </a:t>
            </a:r>
            <a:r>
              <a:rPr lang="en-US" sz="6000" dirty="0">
                <a:latin typeface="georgia" panose="02040502050405020303" pitchFamily="18" charset="0"/>
              </a:rPr>
              <a:t>taught us to read </a:t>
            </a:r>
            <a:r>
              <a:rPr lang="en-US" sz="6000" dirty="0" smtClean="0">
                <a:latin typeface="georgia" panose="02040502050405020303" pitchFamily="18" charset="0"/>
              </a:rPr>
              <a:t>differently </a:t>
            </a:r>
            <a:r>
              <a:rPr lang="en-US" sz="6000" dirty="0">
                <a:latin typeface="georgia" panose="02040502050405020303" pitchFamily="18" charset="0"/>
              </a:rPr>
              <a:t>the stories we tell ourselves about our lives, and about other people’s </a:t>
            </a:r>
            <a:r>
              <a:rPr lang="en-US" sz="6000" dirty="0" smtClean="0">
                <a:latin typeface="georgia" panose="02040502050405020303" pitchFamily="18" charset="0"/>
              </a:rPr>
              <a:t>lives.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184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518"/>
            <a:ext cx="10972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Listening for Meaning  </a:t>
            </a: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485901"/>
            <a:ext cx="10972800" cy="4525963"/>
          </a:xfrm>
        </p:spPr>
        <p:txBody>
          <a:bodyPr/>
          <a:lstStyle/>
          <a:p>
            <a:pPr algn="ctr"/>
            <a:r>
              <a:rPr lang="en-US" sz="4000" dirty="0"/>
              <a:t>Psychoanalytic</a:t>
            </a:r>
          </a:p>
          <a:p>
            <a:pPr algn="ctr"/>
            <a:r>
              <a:rPr lang="en-US" sz="4000" dirty="0"/>
              <a:t>Marxist</a:t>
            </a:r>
          </a:p>
          <a:p>
            <a:pPr algn="ctr"/>
            <a:r>
              <a:rPr lang="en-US" sz="4000" dirty="0"/>
              <a:t>Feminist</a:t>
            </a:r>
          </a:p>
          <a:p>
            <a:pPr algn="ctr"/>
            <a:r>
              <a:rPr lang="en-US" sz="4000" dirty="0" smtClean="0"/>
              <a:t>Cultural studies</a:t>
            </a:r>
          </a:p>
          <a:p>
            <a:pPr algn="ctr"/>
            <a:r>
              <a:rPr lang="en-US" sz="4000" dirty="0" smtClean="0"/>
              <a:t>Reader Response</a:t>
            </a:r>
          </a:p>
          <a:p>
            <a:pPr algn="ctr"/>
            <a:r>
              <a:rPr lang="en-US" sz="4000" dirty="0" smtClean="0"/>
              <a:t>Structural</a:t>
            </a:r>
          </a:p>
          <a:p>
            <a:pPr algn="ctr"/>
            <a:r>
              <a:rPr lang="en-US" sz="4000" dirty="0" smtClean="0"/>
              <a:t>Post-structural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00050" y="3268980"/>
            <a:ext cx="2583180" cy="15696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Interrogating  stories to discern meaning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1032" name="Picture 8" descr="http://2.bp.blogspot.com/_yy_KkeVtW7g/SGEz2Jvuo2I/AAAAAAAAAiw/aZ14kuFWS_A/s320/Listening.Ear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9"/>
          <a:stretch/>
        </p:blipFill>
        <p:spPr bwMode="auto">
          <a:xfrm>
            <a:off x="9018270" y="2879360"/>
            <a:ext cx="2381250" cy="251941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8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Career Construction Counseling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1150" y="1634491"/>
            <a:ext cx="9483090" cy="491489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/>
              <a:t>CCC has </a:t>
            </a:r>
            <a:r>
              <a:rPr lang="en-US" sz="3600" b="1" dirty="0"/>
              <a:t>evolved a language </a:t>
            </a:r>
            <a:r>
              <a:rPr lang="en-US" sz="3600" b="1" dirty="0" smtClean="0"/>
              <a:t>pattern for </a:t>
            </a:r>
            <a:r>
              <a:rPr lang="en-US" sz="3600" b="1" dirty="0"/>
              <a:t>identifying and reflecting on stories as a </a:t>
            </a:r>
            <a:r>
              <a:rPr lang="en-US" sz="3600" b="1" dirty="0" smtClean="0"/>
              <a:t>             route </a:t>
            </a:r>
            <a:r>
              <a:rPr lang="en-US" sz="3600" b="1" dirty="0"/>
              <a:t>to meaning </a:t>
            </a:r>
            <a:r>
              <a:rPr lang="en-US" sz="3600" b="1" dirty="0" smtClean="0"/>
              <a:t>making. 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3600" b="1" dirty="0" smtClean="0"/>
              <a:t>You </a:t>
            </a:r>
            <a:r>
              <a:rPr lang="en-US" sz="3600" b="1" dirty="0"/>
              <a:t>may develop your own </a:t>
            </a:r>
            <a:r>
              <a:rPr lang="en-US" sz="3600" b="1" dirty="0" smtClean="0"/>
              <a:t>pattern of listening for stories.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600" b="1" dirty="0" smtClean="0"/>
              <a:t>There </a:t>
            </a:r>
            <a:r>
              <a:rPr lang="en-US" sz="3600" b="1" dirty="0"/>
              <a:t>is never a single valid or </a:t>
            </a:r>
            <a:r>
              <a:rPr lang="en-US" sz="3600" b="1" dirty="0" smtClean="0"/>
              <a:t>                          objective analysis of client stories.  </a:t>
            </a:r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177290" y="68580"/>
            <a:ext cx="9589770" cy="5086035"/>
          </a:xfrm>
        </p:spPr>
        <p:txBody>
          <a:bodyPr/>
          <a:lstStyle/>
          <a:p>
            <a:pPr algn="ctr" eaLnBrk="1" hangingPunct="1"/>
            <a:endParaRPr lang="en-US" altLang="en-US" sz="2800" b="1" dirty="0" smtClean="0"/>
          </a:p>
          <a:p>
            <a:pPr marL="0" indent="0" algn="ctr" eaLnBrk="1" hangingPunct="1">
              <a:buNone/>
            </a:pPr>
            <a:r>
              <a:rPr lang="en-US" altLang="en-US" sz="4000" b="1" dirty="0" smtClean="0"/>
              <a:t>Narrative is a story</a:t>
            </a:r>
          </a:p>
          <a:p>
            <a:pPr marL="0" indent="0" algn="ctr" eaLnBrk="1" hangingPunct="1">
              <a:buNone/>
            </a:pPr>
            <a:endParaRPr lang="en-US" altLang="en-US" sz="1600" b="1" dirty="0" smtClean="0"/>
          </a:p>
          <a:p>
            <a:pPr marL="0" indent="0" algn="ctr" eaLnBrk="1" hangingPunct="1">
              <a:buNone/>
            </a:pPr>
            <a:r>
              <a:rPr lang="en-US" altLang="en-US" sz="4000" b="1" dirty="0" smtClean="0"/>
              <a:t>Paradigm </a:t>
            </a:r>
            <a:r>
              <a:rPr lang="en-US" altLang="en-US" sz="4000" b="1" dirty="0"/>
              <a:t>is a pattern </a:t>
            </a:r>
          </a:p>
          <a:p>
            <a:pPr algn="ctr" eaLnBrk="1" hangingPunct="1"/>
            <a:endParaRPr lang="en-US" altLang="en-US" sz="4000" b="1" dirty="0" smtClean="0"/>
          </a:p>
          <a:p>
            <a:pPr marL="0" indent="0" algn="ctr" eaLnBrk="1" hangingPunct="1">
              <a:buNone/>
            </a:pPr>
            <a:r>
              <a:rPr lang="en-US" altLang="en-US" sz="4000" b="1" dirty="0" smtClean="0">
                <a:solidFill>
                  <a:srgbClr val="FFC000"/>
                </a:solidFill>
              </a:rPr>
              <a:t>Narrative Paradigm</a:t>
            </a:r>
            <a:r>
              <a:rPr lang="en-US" altLang="en-US" sz="4000" b="1" dirty="0" smtClean="0"/>
              <a:t> </a:t>
            </a:r>
          </a:p>
          <a:p>
            <a:pPr marL="0" indent="0" algn="ctr" eaLnBrk="1" hangingPunct="1">
              <a:buNone/>
            </a:pPr>
            <a:r>
              <a:rPr lang="en-US" altLang="en-US" sz="4000" b="1" dirty="0" smtClean="0"/>
              <a:t>is Life Design Pattern </a:t>
            </a:r>
          </a:p>
          <a:p>
            <a:pPr marL="0" indent="0" algn="ctr" eaLnBrk="1" hangingPunct="1">
              <a:buNone/>
            </a:pPr>
            <a:r>
              <a:rPr lang="en-US" altLang="en-US" sz="4000" b="1" dirty="0" smtClean="0"/>
              <a:t>to listen for story </a:t>
            </a:r>
          </a:p>
          <a:p>
            <a:pPr marL="0" indent="0" algn="ctr" eaLnBrk="1" hangingPunct="1">
              <a:buNone/>
            </a:pPr>
            <a:r>
              <a:rPr lang="en-US" altLang="en-US" sz="4000" b="1" dirty="0" smtClean="0"/>
              <a:t>theme and meaning</a:t>
            </a:r>
          </a:p>
        </p:txBody>
      </p:sp>
      <p:pic>
        <p:nvPicPr>
          <p:cNvPr id="3074" name="Picture 2" descr="http://ecx.images-amazon.com/images/I/41XTkMSTFaL._SY291_BO1,204,203,200_QL40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3"/>
          <a:stretch/>
        </p:blipFill>
        <p:spPr bwMode="auto">
          <a:xfrm>
            <a:off x="287771" y="3028950"/>
            <a:ext cx="2287165" cy="2982914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cw.mit.edu/courses/athletics-physical-education-and-recreation/pe-550-designing-your-life-january-iap-2007/pe-550iap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34" y="4028760"/>
            <a:ext cx="1986335" cy="1657349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7400"/>
            <a:ext cx="11631930" cy="340614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C000"/>
                </a:solidFill>
              </a:rPr>
              <a:t/>
            </a:r>
            <a:br>
              <a:rPr lang="en-US" altLang="en-US" b="1" dirty="0" smtClean="0">
                <a:solidFill>
                  <a:srgbClr val="FFC000"/>
                </a:solidFill>
              </a:rPr>
            </a:br>
            <a:r>
              <a:rPr lang="en-US" altLang="en-US" sz="7200" b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Narrative Paradigm</a:t>
            </a:r>
            <a:br>
              <a:rPr lang="en-US" altLang="en-US" sz="7200" b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b="1" dirty="0">
                <a:solidFill>
                  <a:srgbClr val="FF6600"/>
                </a:solidFill>
              </a:rPr>
              <a:t/>
            </a:r>
            <a:br>
              <a:rPr lang="en-US" altLang="en-US" b="1" dirty="0">
                <a:solidFill>
                  <a:srgbClr val="FF6600"/>
                </a:solidFill>
              </a:rPr>
            </a:br>
            <a:r>
              <a:rPr lang="en-US" altLang="en-US" sz="9600" b="1" dirty="0" smtClean="0">
                <a:solidFill>
                  <a:schemeClr val="tx1"/>
                </a:solidFill>
              </a:rPr>
              <a:t>Actively </a:t>
            </a:r>
            <a:r>
              <a:rPr lang="en-US" altLang="en-US" sz="9600" b="1" dirty="0">
                <a:solidFill>
                  <a:schemeClr val="tx1"/>
                </a:solidFill>
              </a:rPr>
              <a:t>master 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                                                 what </a:t>
            </a:r>
            <a:r>
              <a:rPr lang="en-US" altLang="en-US" sz="9600" b="1" dirty="0">
                <a:solidFill>
                  <a:schemeClr val="tx1"/>
                </a:solidFill>
              </a:rPr>
              <a:t>you </a:t>
            </a:r>
            <a:r>
              <a:rPr lang="en-US" altLang="en-US" sz="9600" b="1" dirty="0" smtClean="0">
                <a:solidFill>
                  <a:schemeClr val="tx1"/>
                </a:solidFill>
              </a:rPr>
              <a:t>                                                     passively </a:t>
            </a:r>
            <a:r>
              <a:rPr lang="en-US" altLang="en-US" sz="9600" b="1" dirty="0">
                <a:solidFill>
                  <a:schemeClr val="tx1"/>
                </a:solidFill>
              </a:rPr>
              <a:t>suffer.</a:t>
            </a:r>
            <a:br>
              <a:rPr lang="en-US" altLang="en-US" sz="9600" b="1" dirty="0">
                <a:solidFill>
                  <a:schemeClr val="tx1"/>
                </a:solidFill>
              </a:rPr>
            </a:b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" y="3383281"/>
            <a:ext cx="11090910" cy="4525963"/>
          </a:xfrm>
        </p:spPr>
        <p:txBody>
          <a:bodyPr/>
          <a:lstStyle/>
          <a:p>
            <a:endParaRPr lang="en-US" dirty="0" smtClean="0"/>
          </a:p>
          <a:p>
            <a:endParaRPr lang="en-US" sz="900" dirty="0"/>
          </a:p>
          <a:p>
            <a:pPr marL="0" indent="0">
              <a:buNone/>
            </a:pPr>
            <a:r>
              <a:rPr lang="en-US" b="1" dirty="0" smtClean="0"/>
              <a:t>     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49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 dirty="0" smtClean="0">
                <a:solidFill>
                  <a:srgbClr val="FF6600"/>
                </a:solidFill>
              </a:rPr>
              <a:t>From Wound to Womb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609600" y="651511"/>
            <a:ext cx="11734800" cy="5474654"/>
          </a:xfrm>
          <a:ln w="76200"/>
        </p:spPr>
        <p:txBody>
          <a:bodyPr/>
          <a:lstStyle/>
          <a:p>
            <a:endParaRPr lang="en-US" altLang="en-US" dirty="0" smtClean="0"/>
          </a:p>
        </p:txBody>
      </p:sp>
      <p:pic>
        <p:nvPicPr>
          <p:cNvPr id="86020" name="Picture 2" descr="http://i.imgur.com/XGcr1b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2" t="16606" r="12527" b="6055"/>
          <a:stretch/>
        </p:blipFill>
        <p:spPr bwMode="auto">
          <a:xfrm>
            <a:off x="9878854" y="1314768"/>
            <a:ext cx="2553653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3"/>
          <p:cNvSpPr txBox="1">
            <a:spLocks noChangeArrowheads="1"/>
          </p:cNvSpPr>
          <p:nvPr/>
        </p:nvSpPr>
        <p:spPr bwMode="auto">
          <a:xfrm>
            <a:off x="411480" y="5935664"/>
            <a:ext cx="3166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13</a:t>
            </a:r>
            <a:r>
              <a:rPr lang="en-US" altLang="en-US" sz="1800" b="1" baseline="30000" dirty="0">
                <a:solidFill>
                  <a:srgbClr val="FFFFFF"/>
                </a:solidFill>
              </a:rPr>
              <a:t>th</a:t>
            </a:r>
            <a:r>
              <a:rPr lang="en-US" altLang="en-US" sz="1800" b="1" dirty="0">
                <a:solidFill>
                  <a:srgbClr val="FFFFFF"/>
                </a:solidFill>
              </a:rPr>
              <a:t> Century Persian Poet</a:t>
            </a:r>
          </a:p>
        </p:txBody>
      </p:sp>
      <p:pic>
        <p:nvPicPr>
          <p:cNvPr id="86022" name="Picture 8" descr="http://www.rumi.net/images/ru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7" y="1871101"/>
            <a:ext cx="2797403" cy="38016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.imgur.com/XGcr1b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t="20111" r="40212" b="43222"/>
          <a:stretch/>
        </p:blipFill>
        <p:spPr bwMode="auto">
          <a:xfrm>
            <a:off x="3493036" y="2220098"/>
            <a:ext cx="6428204" cy="429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0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Your blessing comes </a:t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from your wound. </a:t>
            </a:r>
            <a:b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sz="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30" y="2025174"/>
            <a:ext cx="4617720" cy="40386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5400" b="1" dirty="0" smtClean="0"/>
              <a:t>Infusing hope into      a wound </a:t>
            </a:r>
          </a:p>
          <a:p>
            <a:pPr marL="0" indent="0" algn="ctr">
              <a:buNone/>
              <a:defRPr/>
            </a:pPr>
            <a:r>
              <a:rPr lang="en-US" sz="5400" b="1" dirty="0" smtClean="0"/>
              <a:t>makes it a womb.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2209800"/>
            <a:ext cx="5050790" cy="3615636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TextBox 3"/>
          <p:cNvSpPr txBox="1">
            <a:spLocks noChangeArrowheads="1"/>
          </p:cNvSpPr>
          <p:nvPr/>
        </p:nvSpPr>
        <p:spPr bwMode="auto">
          <a:xfrm>
            <a:off x="7250430" y="6073140"/>
            <a:ext cx="2967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Native American Shaman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388938"/>
            <a:ext cx="10972800" cy="117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5400" b="1" kern="0" dirty="0" smtClean="0">
                <a:solidFill>
                  <a:srgbClr val="FF6600"/>
                </a:solidFill>
              </a:rPr>
              <a:t>From Wound to Womb</a:t>
            </a:r>
          </a:p>
        </p:txBody>
      </p:sp>
    </p:spTree>
    <p:extLst>
      <p:ext uri="{BB962C8B-B14F-4D97-AF65-F5344CB8AC3E}">
        <p14:creationId xmlns:p14="http://schemas.microsoft.com/office/powerpoint/2010/main" val="23083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403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600" b="1" dirty="0" smtClean="0">
                <a:solidFill>
                  <a:srgbClr val="FF6600"/>
                </a:solidFill>
              </a:rPr>
              <a:t>The Pattern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905000"/>
            <a:ext cx="8991600" cy="4497388"/>
          </a:xfrm>
        </p:spPr>
        <p:txBody>
          <a:bodyPr/>
          <a:lstStyle/>
          <a:p>
            <a:pPr eaLnBrk="1" hangingPunct="1"/>
            <a:r>
              <a:rPr lang="en-US" altLang="en-US" sz="3600" b="1"/>
              <a:t>From preoccupation to occupation</a:t>
            </a:r>
          </a:p>
          <a:p>
            <a:pPr eaLnBrk="1" hangingPunct="1"/>
            <a:r>
              <a:rPr lang="en-US" altLang="en-US" sz="3600" b="1"/>
              <a:t>From obsession to profession</a:t>
            </a:r>
          </a:p>
          <a:p>
            <a:pPr eaLnBrk="1" hangingPunct="1"/>
            <a:r>
              <a:rPr lang="en-US" altLang="en-US" sz="3600" b="1"/>
              <a:t>From tension to intention</a:t>
            </a:r>
          </a:p>
          <a:p>
            <a:pPr eaLnBrk="1" hangingPunct="1"/>
            <a:r>
              <a:rPr lang="en-US" altLang="en-US" sz="3600" b="1"/>
              <a:t>From victim to victor</a:t>
            </a:r>
          </a:p>
          <a:p>
            <a:pPr eaLnBrk="1" hangingPunct="1"/>
            <a:r>
              <a:rPr lang="en-US" altLang="en-US" sz="3600" b="1"/>
              <a:t>From lemons to lemonade</a:t>
            </a:r>
          </a:p>
          <a:p>
            <a:pPr eaLnBrk="1" hangingPunct="1"/>
            <a:r>
              <a:rPr lang="en-US" altLang="en-US" sz="3600" b="1"/>
              <a:t>From despair to repair</a:t>
            </a:r>
          </a:p>
          <a:p>
            <a:pPr eaLnBrk="1" hangingPunct="1"/>
            <a:r>
              <a:rPr lang="en-US" altLang="en-US" sz="3600" b="1"/>
              <a:t>From obstacle to opportunity</a:t>
            </a:r>
          </a:p>
        </p:txBody>
      </p:sp>
    </p:spTree>
    <p:extLst>
      <p:ext uri="{BB962C8B-B14F-4D97-AF65-F5344CB8AC3E}">
        <p14:creationId xmlns:p14="http://schemas.microsoft.com/office/powerpoint/2010/main" val="29279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2663190" y="666750"/>
            <a:ext cx="7231380" cy="1143000"/>
          </a:xfrm>
        </p:spPr>
        <p:txBody>
          <a:bodyPr/>
          <a:lstStyle/>
          <a:p>
            <a:r>
              <a:rPr lang="en-US" altLang="en-US" sz="4800" b="1" dirty="0" err="1" smtClean="0">
                <a:solidFill>
                  <a:srgbClr val="FF6600"/>
                </a:solidFill>
              </a:rPr>
              <a:t>Frederico</a:t>
            </a:r>
            <a:r>
              <a:rPr lang="en-US" altLang="en-US" sz="4800" b="1" dirty="0" smtClean="0">
                <a:solidFill>
                  <a:srgbClr val="FF6600"/>
                </a:solidFill>
              </a:rPr>
              <a:t> Fellini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491740"/>
            <a:ext cx="8530590" cy="609219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sz="7800" b="1" dirty="0" smtClean="0"/>
              <a:t>The pearl is the  oyster’s autobiography.</a:t>
            </a:r>
          </a:p>
          <a:p>
            <a:pPr algn="ctr"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16553" r="4826" b="5482"/>
          <a:stretch>
            <a:fillRect/>
          </a:stretch>
        </p:blipFill>
        <p:spPr bwMode="auto">
          <a:xfrm>
            <a:off x="799538" y="666750"/>
            <a:ext cx="2645263" cy="146420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490" y="434493"/>
            <a:ext cx="1430210" cy="1716252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4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ttps://thecelticjourney.files.wordpress.com/2013/01/cerridwen.jpg?w=240&amp;h=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29" y="0"/>
            <a:ext cx="6202681" cy="68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  <a:r>
              <a:rPr lang="en-US" altLang="en-US" b="1" u="sng" dirty="0" smtClean="0">
                <a:solidFill>
                  <a:srgbClr val="FF6600"/>
                </a:solidFill>
              </a:rPr>
              <a:t>John Milton</a:t>
            </a:r>
            <a:r>
              <a:rPr lang="en-US" altLang="en-US" dirty="0" smtClean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602480" y="3246438"/>
            <a:ext cx="71247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4000" b="1" dirty="0">
              <a:solidFill>
                <a:schemeClr val="folHlink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4000" b="1" dirty="0"/>
              <a:t>Our torments also may, </a:t>
            </a:r>
          </a:p>
          <a:p>
            <a:pPr algn="ctr" eaLnBrk="1" hangingPunct="1">
              <a:buFontTx/>
              <a:buNone/>
            </a:pPr>
            <a:r>
              <a:rPr lang="en-US" altLang="en-US" sz="4000" b="1" dirty="0"/>
              <a:t>in length of time,</a:t>
            </a:r>
            <a:endParaRPr lang="en-US" altLang="en-US" sz="1400" b="1" dirty="0"/>
          </a:p>
          <a:p>
            <a:pPr algn="ctr" eaLnBrk="1" hangingPunct="1">
              <a:buFontTx/>
              <a:buNone/>
            </a:pPr>
            <a:r>
              <a:rPr lang="en-US" altLang="en-US" sz="800" b="1" dirty="0"/>
              <a:t/>
            </a:r>
            <a:br>
              <a:rPr lang="en-US" altLang="en-US" sz="800" b="1" dirty="0"/>
            </a:br>
            <a:r>
              <a:rPr lang="en-US" altLang="en-US" sz="4000" b="1" dirty="0"/>
              <a:t>become our elements.</a:t>
            </a:r>
          </a:p>
          <a:p>
            <a:pPr algn="ctr" eaLnBrk="1" hangingPunct="1">
              <a:buFontTx/>
              <a:buNone/>
            </a:pPr>
            <a:endParaRPr lang="en-US" altLang="en-US" sz="4000" dirty="0"/>
          </a:p>
        </p:txBody>
      </p:sp>
      <p:pic>
        <p:nvPicPr>
          <p:cNvPr id="107524" name="Picture 9" descr="John Mil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981" y="318478"/>
            <a:ext cx="20351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13" descr="John Mil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514667"/>
            <a:ext cx="3165474" cy="224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17" descr="Acerca de John Mil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30" y="3732556"/>
            <a:ext cx="2438400" cy="25908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5894" y="2878574"/>
            <a:ext cx="295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 Book Two – The Argument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828800" y="5526088"/>
            <a:ext cx="8229600" cy="1103312"/>
          </a:xfrm>
        </p:spPr>
        <p:txBody>
          <a:bodyPr/>
          <a:lstStyle/>
          <a:p>
            <a:r>
              <a:rPr lang="en-US" altLang="en-US" sz="2400" b="1">
                <a:solidFill>
                  <a:srgbClr val="FFC000"/>
                </a:solidFill>
              </a:rPr>
              <a:t>Demosthenes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1752600" y="99060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/>
              <a:t>Every difficulty has an opportunity.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43301" y="5257801"/>
            <a:ext cx="254317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pic>
        <p:nvPicPr>
          <p:cNvPr id="45061" name="Picture 2" descr="http://etc.usf.edu/clipart/19400/19447/demosthenes_19447_l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190751"/>
            <a:ext cx="2925763" cy="331787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90357" y="3746459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for the  opportunity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486150"/>
            <a:ext cx="3003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From stuttering to speaking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8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69570" y="949008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FF6600"/>
                </a:solidFill>
              </a:rPr>
              <a:t>Moves in </a:t>
            </a:r>
            <a:r>
              <a:rPr lang="en-US" b="1" dirty="0" smtClean="0">
                <a:solidFill>
                  <a:srgbClr val="FF6600"/>
                </a:solidFill>
              </a:rPr>
              <a:t>Meaning</a:t>
            </a:r>
            <a:r>
              <a:rPr lang="en-US" b="1" dirty="0">
                <a:solidFill>
                  <a:srgbClr val="FF6600"/>
                </a:solidFill>
              </a:rPr>
              <a:t/>
            </a:r>
            <a:br>
              <a:rPr lang="en-US" b="1" dirty="0">
                <a:solidFill>
                  <a:srgbClr val="FF6600"/>
                </a:solidFill>
              </a:rPr>
            </a:br>
            <a:endParaRPr lang="en-US" altLang="en-US" b="1" dirty="0" smtClean="0">
              <a:solidFill>
                <a:srgbClr val="FF6600"/>
              </a:solidFill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514350" y="2023109"/>
            <a:ext cx="5052060" cy="4217671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 smtClean="0"/>
              <a:t>Fear to courage</a:t>
            </a:r>
          </a:p>
          <a:p>
            <a:pPr marL="0" indent="0">
              <a:buNone/>
            </a:pPr>
            <a:r>
              <a:rPr lang="en-US" altLang="en-US" sz="3600" b="1" dirty="0" smtClean="0"/>
              <a:t>Helpless to helpful</a:t>
            </a:r>
          </a:p>
          <a:p>
            <a:pPr marL="0" indent="0">
              <a:buNone/>
            </a:pPr>
            <a:r>
              <a:rPr lang="en-US" altLang="en-US" sz="3600" b="1" dirty="0" smtClean="0"/>
              <a:t>Weak to strong</a:t>
            </a:r>
          </a:p>
          <a:p>
            <a:pPr marL="0" indent="0">
              <a:buNone/>
            </a:pPr>
            <a:r>
              <a:rPr lang="en-US" altLang="en-US" sz="3600" b="1" dirty="0" smtClean="0"/>
              <a:t>Alone to together</a:t>
            </a:r>
          </a:p>
          <a:p>
            <a:pPr marL="0" indent="0">
              <a:buNone/>
            </a:pPr>
            <a:r>
              <a:rPr lang="en-US" altLang="en-US" sz="3600" b="1" dirty="0" smtClean="0"/>
              <a:t>Abused to advocate</a:t>
            </a:r>
          </a:p>
          <a:p>
            <a:pPr marL="0" indent="0">
              <a:buNone/>
            </a:pPr>
            <a:r>
              <a:rPr lang="en-US" altLang="en-US" sz="3600" b="1" dirty="0" smtClean="0"/>
              <a:t>Dumb to smart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730" y="2011680"/>
            <a:ext cx="6339840" cy="394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/>
              <a:t>Small to big</a:t>
            </a:r>
          </a:p>
          <a:p>
            <a:r>
              <a:rPr lang="en-US" altLang="en-US" sz="3600" b="1" dirty="0"/>
              <a:t>Vicious to virtuous </a:t>
            </a:r>
          </a:p>
          <a:p>
            <a:r>
              <a:rPr lang="en-US" altLang="en-US" sz="3600" b="1" dirty="0" smtClean="0"/>
              <a:t>Different </a:t>
            </a:r>
            <a:r>
              <a:rPr lang="en-US" altLang="en-US" sz="3600" b="1" dirty="0"/>
              <a:t>to special  </a:t>
            </a:r>
          </a:p>
          <a:p>
            <a:r>
              <a:rPr lang="en-US" altLang="en-US" sz="3600" b="1" dirty="0" smtClean="0"/>
              <a:t>Prove </a:t>
            </a:r>
            <a:r>
              <a:rPr lang="en-US" altLang="en-US" sz="3600" b="1" dirty="0"/>
              <a:t>to improve</a:t>
            </a:r>
          </a:p>
          <a:p>
            <a:r>
              <a:rPr lang="en-US" altLang="en-US" sz="3600" b="1" dirty="0" smtClean="0"/>
              <a:t>Obligation </a:t>
            </a:r>
            <a:r>
              <a:rPr lang="en-US" altLang="en-US" sz="3600" b="1" dirty="0"/>
              <a:t>to negotiation</a:t>
            </a:r>
          </a:p>
          <a:p>
            <a:r>
              <a:rPr lang="en-US" altLang="en-US" sz="3600" b="1" dirty="0"/>
              <a:t>Driven to driver</a:t>
            </a:r>
          </a:p>
          <a:p>
            <a:r>
              <a:rPr lang="en-US" altLang="en-US" sz="3600" b="1" dirty="0"/>
              <a:t>Impossible to I’m Possible</a:t>
            </a:r>
          </a:p>
        </p:txBody>
      </p:sp>
    </p:spTree>
    <p:extLst>
      <p:ext uri="{BB962C8B-B14F-4D97-AF65-F5344CB8AC3E}">
        <p14:creationId xmlns:p14="http://schemas.microsoft.com/office/powerpoint/2010/main" val="7490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0"/>
            <a:ext cx="54102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    </a:t>
            </a:r>
            <a:r>
              <a:rPr lang="en-US" altLang="en-US" sz="4000" b="1" dirty="0">
                <a:solidFill>
                  <a:srgbClr val="FFC000"/>
                </a:solidFill>
              </a:rPr>
              <a:t>SIGMUND  FREUD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521970" y="4114800"/>
            <a:ext cx="11182350" cy="443103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5400" b="1" dirty="0"/>
              <a:t>Where id was, there ego shall be.</a:t>
            </a:r>
          </a:p>
          <a:p>
            <a:pPr eaLnBrk="1" hangingPunct="1"/>
            <a:endParaRPr lang="en-US" altLang="en-US" sz="4800" b="1" dirty="0"/>
          </a:p>
        </p:txBody>
      </p:sp>
      <p:pic>
        <p:nvPicPr>
          <p:cNvPr id="49156" name="Picture 4" descr="freud-0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93" y="1085850"/>
            <a:ext cx="1772287" cy="226534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3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</a:rPr>
              <a:t>ALFRED ADLER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828800"/>
            <a:ext cx="8153400" cy="4248150"/>
          </a:xfrm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5400" b="1" dirty="0"/>
              <a:t>From a felt negative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1000" b="1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5400" b="1" dirty="0" smtClean="0"/>
              <a:t>to </a:t>
            </a:r>
            <a:r>
              <a:rPr lang="en-US" altLang="en-US" sz="5400" b="1" dirty="0"/>
              <a:t>a perceived plus</a:t>
            </a:r>
          </a:p>
        </p:txBody>
      </p:sp>
      <p:pic>
        <p:nvPicPr>
          <p:cNvPr id="72708" name="Picture 4" descr="Adler 1929 in San F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70" y="1291590"/>
            <a:ext cx="3511550" cy="47244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473076"/>
            <a:ext cx="8153400" cy="25749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6477000" y="685800"/>
            <a:ext cx="3962400" cy="5181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6000" b="1"/>
              <a:t>From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6000" b="1"/>
              <a:t>MISERY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6000" b="1"/>
              <a:t>To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6000" b="1"/>
              <a:t>MEANING</a:t>
            </a:r>
          </a:p>
        </p:txBody>
      </p:sp>
      <p:pic>
        <p:nvPicPr>
          <p:cNvPr id="74756" name="Picture 4" descr="Carl J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6667" r="3906" b="10001"/>
          <a:stretch>
            <a:fillRect/>
          </a:stretch>
        </p:blipFill>
        <p:spPr bwMode="auto">
          <a:xfrm>
            <a:off x="2133601" y="533400"/>
            <a:ext cx="3948113" cy="53340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0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30090" y="674688"/>
            <a:ext cx="7349490" cy="1611312"/>
          </a:xfrm>
        </p:spPr>
        <p:txBody>
          <a:bodyPr/>
          <a:lstStyle/>
          <a:p>
            <a:pPr marL="0" indent="0" eaLnBrk="1" hangingPunct="1"/>
            <a:r>
              <a:rPr lang="en-US" altLang="en-US" sz="4000" b="1" dirty="0">
                <a:solidFill>
                  <a:srgbClr val="FFC000"/>
                </a:solidFill>
              </a:rPr>
              <a:t>Gold E</a:t>
            </a:r>
            <a:r>
              <a:rPr lang="en-US" altLang="en-US" sz="4000" b="1" dirty="0" smtClean="0">
                <a:solidFill>
                  <a:srgbClr val="FFC000"/>
                </a:solidFill>
              </a:rPr>
              <a:t>mbedded </a:t>
            </a:r>
            <a:r>
              <a:rPr lang="en-US" altLang="en-US" sz="4000" b="1" dirty="0">
                <a:solidFill>
                  <a:srgbClr val="FFC000"/>
                </a:solidFill>
              </a:rPr>
              <a:t>in </a:t>
            </a:r>
            <a:r>
              <a:rPr lang="en-US" altLang="en-US" sz="4000" b="1" dirty="0" smtClean="0">
                <a:solidFill>
                  <a:srgbClr val="FFC000"/>
                </a:solidFill>
              </a:rPr>
              <a:t>Lead</a:t>
            </a:r>
            <a:r>
              <a:rPr lang="en-US" altLang="en-US" sz="4000" b="1" dirty="0">
                <a:solidFill>
                  <a:srgbClr val="FFC000"/>
                </a:solidFill>
              </a:rPr>
              <a:t/>
            </a:r>
            <a:br>
              <a:rPr lang="en-US" altLang="en-US" sz="4000" b="1" dirty="0">
                <a:solidFill>
                  <a:srgbClr val="FFC000"/>
                </a:solidFill>
              </a:rPr>
            </a:br>
            <a:r>
              <a:rPr lang="en-US" altLang="en-US" sz="4000" b="1" dirty="0">
                <a:solidFill>
                  <a:srgbClr val="FFC000"/>
                </a:solidFill>
              </a:rPr>
              <a:t>Spirit </a:t>
            </a:r>
            <a:r>
              <a:rPr lang="en-US" altLang="en-US" sz="4000" b="1" dirty="0" smtClean="0">
                <a:solidFill>
                  <a:srgbClr val="FFC000"/>
                </a:solidFill>
              </a:rPr>
              <a:t>Imprisoned </a:t>
            </a:r>
            <a:r>
              <a:rPr lang="en-US" altLang="en-US" sz="4000" b="1" dirty="0">
                <a:solidFill>
                  <a:srgbClr val="FFC000"/>
                </a:solidFill>
              </a:rPr>
              <a:t>in </a:t>
            </a:r>
            <a:r>
              <a:rPr lang="en-US" altLang="en-US" sz="4000" b="1" dirty="0" smtClean="0">
                <a:solidFill>
                  <a:srgbClr val="FFC000"/>
                </a:solidFill>
              </a:rPr>
              <a:t>Suffering</a:t>
            </a:r>
            <a:r>
              <a:rPr lang="en-US" altLang="en-US" sz="4000" b="1" dirty="0"/>
              <a:t/>
            </a:r>
            <a:br>
              <a:rPr lang="en-US" altLang="en-US" sz="4000" b="1" dirty="0"/>
            </a:br>
            <a:endParaRPr lang="en-US" altLang="en-US" sz="4000" dirty="0">
              <a:solidFill>
                <a:srgbClr val="FF6600"/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552450" y="2766061"/>
            <a:ext cx="6762750" cy="3600449"/>
          </a:xfrm>
          <a:ln w="76200">
            <a:solidFill>
              <a:srgbClr val="FFC000"/>
            </a:solidFill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Meaning arises out of pain. </a:t>
            </a:r>
          </a:p>
          <a:p>
            <a:pPr marL="0" indent="0" eaLnBrk="1" hangingPunct="1">
              <a:buNone/>
            </a:pPr>
            <a:r>
              <a:rPr lang="en-US" altLang="en-US" dirty="0"/>
              <a:t>Contain pain in a vessel. </a:t>
            </a:r>
          </a:p>
          <a:p>
            <a:pPr marL="0" indent="0" eaLnBrk="1" hangingPunct="1">
              <a:buNone/>
            </a:pPr>
            <a:r>
              <a:rPr lang="en-US" altLang="en-US" dirty="0" smtClean="0"/>
              <a:t>Pain contained can </a:t>
            </a:r>
            <a:r>
              <a:rPr lang="en-US" altLang="en-US" dirty="0"/>
              <a:t>be </a:t>
            </a:r>
            <a:r>
              <a:rPr lang="en-US" altLang="en-US" dirty="0" smtClean="0"/>
              <a:t>transformed.</a:t>
            </a: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 smtClean="0"/>
              <a:t>Boil it, cook it with self-reflection.</a:t>
            </a:r>
          </a:p>
          <a:p>
            <a:pPr marL="0" indent="0" eaLnBrk="1" hangingPunct="1">
              <a:buNone/>
            </a:pPr>
            <a:r>
              <a:rPr lang="en-US" altLang="en-US" dirty="0"/>
              <a:t>Find symbols in your symptoms.</a:t>
            </a:r>
          </a:p>
          <a:p>
            <a:pPr marL="0" indent="0" eaLnBrk="1" hangingPunct="1">
              <a:buNone/>
            </a:pPr>
            <a:r>
              <a:rPr lang="en-US" altLang="en-US" dirty="0" smtClean="0"/>
              <a:t>Deeper </a:t>
            </a:r>
            <a:r>
              <a:rPr lang="en-US" altLang="en-US" dirty="0"/>
              <a:t>meaning moves us forward.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4" name="Picture 8" descr="https://sp.yimg.com/xj/th?id=OIP.Mc04727f91a9a2955134995ff9c118792o0&amp;pid=15.1&amp;P=0&amp;w=300&amp;h=3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4932" r="655" b="10468"/>
          <a:stretch/>
        </p:blipFill>
        <p:spPr bwMode="auto">
          <a:xfrm>
            <a:off x="8204835" y="3157354"/>
            <a:ext cx="3437078" cy="2991986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lchemy-logo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418" b="36276"/>
          <a:stretch>
            <a:fillRect/>
          </a:stretch>
        </p:blipFill>
        <p:spPr bwMode="auto">
          <a:xfrm>
            <a:off x="278130" y="471621"/>
            <a:ext cx="3973513" cy="1670050"/>
          </a:xfrm>
          <a:prstGeom prst="rect">
            <a:avLst/>
          </a:prstGeom>
          <a:noFill/>
          <a:ln w="762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82930" y="873124"/>
            <a:ext cx="7372350" cy="1934845"/>
          </a:xfrm>
        </p:spPr>
        <p:txBody>
          <a:bodyPr/>
          <a:lstStyle/>
          <a:p>
            <a:r>
              <a:rPr lang="en-US" altLang="en-US" sz="5400" b="1" dirty="0" smtClean="0">
                <a:solidFill>
                  <a:srgbClr val="FFCC00"/>
                </a:solidFill>
              </a:rPr>
              <a:t>Victor Frankl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765810" y="4000500"/>
            <a:ext cx="11795760" cy="374904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5400" dirty="0" smtClean="0"/>
              <a:t>  </a:t>
            </a:r>
            <a:r>
              <a:rPr lang="en-US" altLang="en-US" sz="7200" dirty="0" smtClean="0"/>
              <a:t>From </a:t>
            </a:r>
            <a:r>
              <a:rPr lang="en-US" altLang="en-US" sz="7200" dirty="0"/>
              <a:t>Tragedy to Triumph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b="1" dirty="0" smtClean="0"/>
              <a:t>         Turn your predicament into an achievement.</a:t>
            </a:r>
          </a:p>
        </p:txBody>
      </p:sp>
      <p:pic>
        <p:nvPicPr>
          <p:cNvPr id="83972" name="Picture 5" descr="viktor_fran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9" y="425130"/>
            <a:ext cx="2830831" cy="2830831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8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9457" y="2137419"/>
            <a:ext cx="8676968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b="1" dirty="0">
                <a:solidFill>
                  <a:srgbClr val="FF6600"/>
                </a:solidFill>
              </a:rPr>
              <a:t>From Incompleteness </a:t>
            </a:r>
            <a:r>
              <a:rPr lang="en-US" altLang="en-US" sz="3600" b="1" dirty="0" smtClean="0">
                <a:solidFill>
                  <a:srgbClr val="FF6600"/>
                </a:solidFill>
              </a:rPr>
              <a:t>to </a:t>
            </a:r>
            <a:r>
              <a:rPr lang="en-US" altLang="en-US" sz="3600" b="1" dirty="0">
                <a:solidFill>
                  <a:srgbClr val="FF6600"/>
                </a:solidFill>
              </a:rPr>
              <a:t>Self-realization </a:t>
            </a:r>
          </a:p>
          <a:p>
            <a:endParaRPr lang="en-US" altLang="en-US" sz="36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altLang="en-US" sz="3600" b="1" dirty="0">
                <a:solidFill>
                  <a:srgbClr val="FF6600"/>
                </a:solidFill>
              </a:rPr>
              <a:t>From Ignorance to </a:t>
            </a:r>
            <a:r>
              <a:rPr lang="en-US" altLang="en-US" sz="3600" b="1" dirty="0" smtClean="0">
                <a:solidFill>
                  <a:srgbClr val="FF6600"/>
                </a:solidFill>
              </a:rPr>
              <a:t>Self-Awareness</a:t>
            </a:r>
            <a:endParaRPr lang="en-US" altLang="en-US" sz="3600" b="1" dirty="0">
              <a:solidFill>
                <a:srgbClr val="FF6600"/>
              </a:solidFill>
            </a:endParaRPr>
          </a:p>
        </p:txBody>
      </p:sp>
      <p:pic>
        <p:nvPicPr>
          <p:cNvPr id="666629" name="Picture 5" descr="Carl Rog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5" y="582295"/>
            <a:ext cx="3684588" cy="5334000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6630" name="Text Box 6"/>
          <p:cNvSpPr txBox="1">
            <a:spLocks noChangeArrowheads="1"/>
          </p:cNvSpPr>
          <p:nvPr/>
        </p:nvSpPr>
        <p:spPr bwMode="auto">
          <a:xfrm>
            <a:off x="1452592" y="6109275"/>
            <a:ext cx="1613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FF6600"/>
                </a:solidFill>
              </a:rPr>
              <a:t>Carl Rogers</a:t>
            </a:r>
          </a:p>
        </p:txBody>
      </p:sp>
    </p:spTree>
    <p:extLst>
      <p:ext uri="{BB962C8B-B14F-4D97-AF65-F5344CB8AC3E}">
        <p14:creationId xmlns:p14="http://schemas.microsoft.com/office/powerpoint/2010/main" val="4022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0550" y="2309178"/>
            <a:ext cx="7181850" cy="1143000"/>
          </a:xfrm>
        </p:spPr>
        <p:txBody>
          <a:bodyPr/>
          <a:lstStyle/>
          <a:p>
            <a:r>
              <a:rPr lang="en-US" sz="7200" b="1" dirty="0" smtClean="0">
                <a:solidFill>
                  <a:srgbClr val="FF6600"/>
                </a:solidFill>
              </a:rPr>
              <a:t>From Blame to Ownership</a:t>
            </a:r>
            <a:endParaRPr lang="en-US" sz="7200" b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blame to ownerships</a:t>
            </a:r>
            <a:endParaRPr lang="en-US" dirty="0"/>
          </a:p>
        </p:txBody>
      </p:sp>
      <p:pic>
        <p:nvPicPr>
          <p:cNvPr id="2050" name="Picture 2" descr="http://www.freedomblog.com/wp-content/uploads/2007/03/carkhuff_m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2853" r="-566" b="9819"/>
          <a:stretch/>
        </p:blipFill>
        <p:spPr bwMode="auto">
          <a:xfrm>
            <a:off x="354330" y="628968"/>
            <a:ext cx="4046220" cy="516636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4430" y="5966460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Robert </a:t>
            </a:r>
            <a:r>
              <a:rPr lang="en-US" sz="2400" b="1" dirty="0" err="1" smtClean="0"/>
              <a:t>Carkhuff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0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https://sp.yimg.com/xj/th?id=OIP.Mc857aecf552867643dd3344758bd77e6o0&amp;pid=15.1&amp;P=0&amp;w=300&amp;h=3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" b="1388"/>
          <a:stretch/>
        </p:blipFill>
        <p:spPr bwMode="auto">
          <a:xfrm>
            <a:off x="1385733" y="0"/>
            <a:ext cx="10455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4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533400"/>
            <a:ext cx="6629400" cy="838200"/>
          </a:xfrm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000" dirty="0"/>
              <a:t>      </a:t>
            </a:r>
            <a:br>
              <a:rPr lang="en-US" altLang="en-US" sz="4000" dirty="0"/>
            </a:br>
            <a:r>
              <a:rPr lang="en-US" altLang="en-US" sz="4000" dirty="0"/>
              <a:t>   </a:t>
            </a:r>
            <a:r>
              <a:rPr lang="en-US" altLang="en-US" sz="4000" b="1" dirty="0">
                <a:solidFill>
                  <a:srgbClr val="FFC000"/>
                </a:solidFill>
              </a:rPr>
              <a:t>Narrative Therapy</a:t>
            </a:r>
            <a:r>
              <a:rPr lang="en-US" altLang="en-US" sz="4000" b="1" dirty="0">
                <a:solidFill>
                  <a:srgbClr val="FF6600"/>
                </a:solidFill>
              </a:rPr>
              <a:t/>
            </a:r>
            <a:br>
              <a:rPr lang="en-US" altLang="en-US" sz="4000" b="1" dirty="0">
                <a:solidFill>
                  <a:srgbClr val="FF6600"/>
                </a:solidFill>
              </a:rPr>
            </a:br>
            <a:endParaRPr lang="en-US" altLang="en-US" sz="4000" b="1" dirty="0">
              <a:solidFill>
                <a:srgbClr val="FF6600"/>
              </a:solidFill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0" y="2068830"/>
            <a:ext cx="11990070" cy="4720274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dirty="0" smtClean="0"/>
              <a:t>   </a:t>
            </a:r>
            <a:r>
              <a:rPr lang="en-US" altLang="en-US" b="1" dirty="0" smtClean="0"/>
              <a:t>Re-authoring or re-writing the story involves changing from how the person </a:t>
            </a:r>
            <a:r>
              <a:rPr lang="en-US" altLang="en-US" b="1" dirty="0" smtClean="0">
                <a:solidFill>
                  <a:srgbClr val="FFC000"/>
                </a:solidFill>
              </a:rPr>
              <a:t>has been influenced by</a:t>
            </a:r>
            <a:r>
              <a:rPr lang="en-US" altLang="en-US" b="1" dirty="0" smtClean="0"/>
              <a:t> the problem to how the person </a:t>
            </a:r>
            <a:r>
              <a:rPr lang="en-US" altLang="en-US" b="1" dirty="0" smtClean="0">
                <a:solidFill>
                  <a:srgbClr val="FFC000"/>
                </a:solidFill>
              </a:rPr>
              <a:t>has influence on</a:t>
            </a:r>
            <a:r>
              <a:rPr lang="en-US" altLang="en-US" b="1" dirty="0" smtClean="0"/>
              <a:t> the problem. </a:t>
            </a:r>
          </a:p>
        </p:txBody>
      </p:sp>
      <p:pic>
        <p:nvPicPr>
          <p:cNvPr id="90116" name="Picture 5" descr="rewriting5i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30" y="4168141"/>
            <a:ext cx="3268980" cy="222233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2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3053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             Hemingway’s Credo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2138363" y="1600201"/>
            <a:ext cx="8229600" cy="452596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104452" name="Picture 2" descr="http://www.quotespin.com/quotes-pics/VGhlIHdvcmxkIGJyZWFrcyBldmVyeW9uZSwgYW5kIGFmdGVyd2FyZCwgc29tZSBhcmUgc3Ryb25nIGF0IHRoZSBicm9rZW4gcGxhY2VzLg/the-world-breaks-everyone-and-_ernest-hemingway-quo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1" b="15622"/>
          <a:stretch/>
        </p:blipFill>
        <p:spPr bwMode="auto">
          <a:xfrm>
            <a:off x="1694895" y="2546033"/>
            <a:ext cx="889000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4" descr="http://patienttalk.org/wp-content/uploads/2014/07/Ernest-Hemingway-Hemochromatosis-Pati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48" y="259716"/>
            <a:ext cx="1562656" cy="201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2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3094" y="365125"/>
            <a:ext cx="5705168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</a:rPr>
              <a:t>Theme of absent parent runs through her books.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l="16006" r="1980" b="18401"/>
          <a:stretch/>
        </p:blipFill>
        <p:spPr>
          <a:xfrm>
            <a:off x="371290" y="365125"/>
            <a:ext cx="4878994" cy="6271649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355816" y="2461503"/>
            <a:ext cx="5322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She calls it “the absolute true story of my heart.”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7388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81" y="800100"/>
            <a:ext cx="6045239" cy="50373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53% of </a:t>
            </a:r>
            <a:r>
              <a:rPr lang="en-US" sz="5400" b="1" i="1" dirty="0" smtClean="0"/>
              <a:t>People </a:t>
            </a:r>
            <a:r>
              <a:rPr lang="en-US" sz="5400" b="1" dirty="0" smtClean="0"/>
              <a:t>magazine’s article in 2001-2002 contained an active mastery pattern.  </a:t>
            </a:r>
          </a:p>
        </p:txBody>
      </p:sp>
      <p:pic>
        <p:nvPicPr>
          <p:cNvPr id="1026" name="Picture 2" descr="http://media-cache-ec0.pinimg.com/736x/b1/b0/d0/b1b0d04ac25abe31e00fd3a3399c851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" t="1299" r="31531" b="20695"/>
          <a:stretch/>
        </p:blipFill>
        <p:spPr bwMode="auto">
          <a:xfrm>
            <a:off x="8029328" y="2137779"/>
            <a:ext cx="1811163" cy="27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rchive.people.com/people/archive/jpgs/20020923/20020923-750-2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6306" r="4687" b="3905"/>
          <a:stretch/>
        </p:blipFill>
        <p:spPr bwMode="auto">
          <a:xfrm>
            <a:off x="6889066" y="342900"/>
            <a:ext cx="4742864" cy="6217920"/>
          </a:xfrm>
          <a:prstGeom prst="rect">
            <a:avLst/>
          </a:prstGeom>
          <a:noFill/>
          <a:ln w="5715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152400" y="444500"/>
            <a:ext cx="11860530" cy="1143000"/>
          </a:xfrm>
        </p:spPr>
        <p:txBody>
          <a:bodyPr/>
          <a:lstStyle/>
          <a:p>
            <a:r>
              <a:rPr lang="en-US" altLang="en-US" sz="4000" u="sng" dirty="0">
                <a:solidFill>
                  <a:schemeClr val="tx1"/>
                </a:solidFill>
              </a:rPr>
              <a:t>A title I read today in a </a:t>
            </a:r>
            <a:r>
              <a:rPr lang="en-US" altLang="en-US" sz="4000" u="sng" dirty="0" smtClean="0">
                <a:solidFill>
                  <a:schemeClr val="tx1"/>
                </a:solidFill>
              </a:rPr>
              <a:t>newspaper – Jean </a:t>
            </a:r>
            <a:r>
              <a:rPr lang="en-US" altLang="en-US" sz="4000" u="sng" dirty="0" err="1" smtClean="0">
                <a:solidFill>
                  <a:schemeClr val="tx1"/>
                </a:solidFill>
              </a:rPr>
              <a:t>Guichard</a:t>
            </a:r>
            <a:r>
              <a:rPr lang="en-US" altLang="en-US" sz="4000" u="sng" dirty="0">
                <a:solidFill>
                  <a:schemeClr val="tx1"/>
                </a:solidFill>
              </a:rPr>
              <a:t/>
            </a:r>
            <a:br>
              <a:rPr lang="en-US" altLang="en-US" sz="4000" u="sng" dirty="0">
                <a:solidFill>
                  <a:schemeClr val="tx1"/>
                </a:solidFill>
              </a:rPr>
            </a:br>
            <a:endParaRPr lang="en-US" altLang="en-US" sz="4000" u="sng" dirty="0">
              <a:solidFill>
                <a:schemeClr val="tx1"/>
              </a:solidFill>
            </a:endParaRPr>
          </a:p>
        </p:txBody>
      </p:sp>
      <p:sp>
        <p:nvSpPr>
          <p:cNvPr id="117763" name="Content Placeholder 2"/>
          <p:cNvSpPr>
            <a:spLocks noGrp="1"/>
          </p:cNvSpPr>
          <p:nvPr>
            <p:ph idx="1"/>
          </p:nvPr>
        </p:nvSpPr>
        <p:spPr>
          <a:xfrm>
            <a:off x="312420" y="1604328"/>
            <a:ext cx="8469630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 smtClean="0"/>
              <a:t>“</a:t>
            </a:r>
            <a:r>
              <a:rPr lang="en-US" altLang="en-US" sz="3600" b="1" dirty="0" err="1" smtClean="0"/>
              <a:t>Mes</a:t>
            </a:r>
            <a:r>
              <a:rPr lang="en-US" altLang="en-US" sz="3600" b="1" dirty="0" smtClean="0"/>
              <a:t> parents </a:t>
            </a:r>
            <a:r>
              <a:rPr lang="en-US" altLang="en-US" sz="3600" b="1" dirty="0" err="1" smtClean="0"/>
              <a:t>sont</a:t>
            </a:r>
            <a:r>
              <a:rPr lang="en-US" altLang="en-US" sz="3600" b="1" dirty="0" smtClean="0"/>
              <a:t> divorcés: </a:t>
            </a:r>
          </a:p>
          <a:p>
            <a:pPr marL="0" indent="0">
              <a:buNone/>
            </a:pPr>
            <a:r>
              <a:rPr lang="en-US" altLang="en-US" sz="3600" b="1" dirty="0" smtClean="0"/>
              <a:t>je </a:t>
            </a:r>
            <a:r>
              <a:rPr lang="en-US" altLang="en-US" sz="3600" b="1" dirty="0" err="1" smtClean="0"/>
              <a:t>suis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devenue</a:t>
            </a:r>
            <a:r>
              <a:rPr lang="en-US" altLang="en-US" sz="3600" b="1" dirty="0" smtClean="0"/>
              <a:t> </a:t>
            </a:r>
            <a:r>
              <a:rPr lang="en-US" altLang="en-US" sz="3600" b="1" dirty="0" err="1" smtClean="0"/>
              <a:t>photographe</a:t>
            </a:r>
            <a:r>
              <a:rPr lang="en-US" altLang="en-US" sz="3600" b="1" dirty="0" smtClean="0"/>
              <a:t>             de </a:t>
            </a:r>
            <a:r>
              <a:rPr lang="en-US" altLang="en-US" sz="3600" b="1" dirty="0" err="1" smtClean="0"/>
              <a:t>mariage</a:t>
            </a:r>
            <a:r>
              <a:rPr lang="en-US" altLang="en-US" sz="3600" b="1" dirty="0" smtClean="0"/>
              <a:t>. Sans </a:t>
            </a:r>
            <a:r>
              <a:rPr lang="en-US" altLang="en-US" sz="3600" b="1" dirty="0" err="1" smtClean="0"/>
              <a:t>déconner</a:t>
            </a:r>
            <a:r>
              <a:rPr lang="en-US" altLang="en-US" sz="3600" b="1" dirty="0" smtClean="0"/>
              <a:t>!”</a:t>
            </a:r>
          </a:p>
          <a:p>
            <a:pPr marL="0" indent="0">
              <a:buNone/>
            </a:pPr>
            <a:endParaRPr lang="en-US" altLang="en-US" sz="3600" b="1" dirty="0" smtClean="0"/>
          </a:p>
          <a:p>
            <a:pPr marL="0" indent="0">
              <a:buNone/>
            </a:pP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b="1" dirty="0" smtClean="0"/>
              <a:t>“My parents have divorced:                           I became a photographer specialized  in wedding pictures. Not a joke!”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1026" name="Picture 2" descr="https://tse4.mm.bing.net/th?id=OIP.M0d9ca4ff8db28fa8dcd5c8dce9e08a36H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30" y="1488440"/>
            <a:ext cx="4693920" cy="312928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1600200" y="16002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800" b="1"/>
              <a:t>Man is born broken.</a:t>
            </a:r>
          </a:p>
          <a:p>
            <a:pPr marL="0" indent="0">
              <a:buNone/>
            </a:pPr>
            <a:r>
              <a:rPr lang="en-US" altLang="en-US" sz="4800" b="1"/>
              <a:t>He lives by mending.</a:t>
            </a:r>
          </a:p>
          <a:p>
            <a:pPr marL="0" indent="0">
              <a:buNone/>
            </a:pPr>
            <a:endParaRPr lang="en-US" altLang="en-US" smtClean="0"/>
          </a:p>
          <a:p>
            <a:pPr marL="0" indent="0">
              <a:buNone/>
            </a:pPr>
            <a:r>
              <a:rPr lang="en-US" altLang="en-US" smtClean="0"/>
              <a:t>Eugene O’Neil</a:t>
            </a:r>
          </a:p>
          <a:p>
            <a:pPr marL="0" indent="0">
              <a:buNone/>
            </a:pPr>
            <a:r>
              <a:rPr lang="en-US" altLang="en-US" smtClean="0"/>
              <a:t>The Great God Brown (1926)</a:t>
            </a:r>
          </a:p>
        </p:txBody>
      </p:sp>
      <p:pic>
        <p:nvPicPr>
          <p:cNvPr id="103428" name="Picture 2" descr="http://ecx.images-amazon.com/images/I/41cqsZt3A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r="25903"/>
          <a:stretch>
            <a:fillRect/>
          </a:stretch>
        </p:blipFill>
        <p:spPr bwMode="auto">
          <a:xfrm>
            <a:off x="8984455" y="3718560"/>
            <a:ext cx="20399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2" descr="http://ellensilva.com/resources/eugeneonei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206" y="487362"/>
            <a:ext cx="2389187" cy="29114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790" y="880111"/>
            <a:ext cx="1116711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7200" b="1" dirty="0" smtClean="0"/>
              <a:t>What makes the pattern is not just the arc of life from passive to active, it is the repetitive weaving of the tapestry.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236390" y="883920"/>
            <a:ext cx="8153400" cy="120777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C000"/>
                </a:solidFill>
              </a:rPr>
              <a:t>SIGMUND  FREUD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4290" y="2457450"/>
            <a:ext cx="9258300" cy="552640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9600" b="1" dirty="0" smtClean="0"/>
              <a:t>  Repetition compulsion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51204" name="Picture 4" descr="freud-0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329" y="883920"/>
            <a:ext cx="4208806" cy="537972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3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31470" y="1105536"/>
            <a:ext cx="8538210" cy="898525"/>
          </a:xfrm>
          <a:ln w="57150">
            <a:solidFill>
              <a:srgbClr val="FFC000"/>
            </a:solidFill>
          </a:ln>
        </p:spPr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rgbClr val="FFC000"/>
                </a:solidFill>
              </a:rPr>
              <a:t>Repetition Compulsion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-800100" y="2434591"/>
            <a:ext cx="10892790" cy="4800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4400" dirty="0" smtClean="0"/>
              <a:t>Relive negative experiences in an                 effort to undo or master the past</a:t>
            </a:r>
          </a:p>
          <a:p>
            <a:pPr eaLnBrk="1" hangingPunct="1"/>
            <a:endParaRPr lang="en-US" altLang="en-US" sz="1600" dirty="0" smtClean="0"/>
          </a:p>
          <a:p>
            <a:pPr marL="0" indent="0" algn="ctr" eaLnBrk="1" hangingPunct="1">
              <a:buNone/>
            </a:pPr>
            <a:r>
              <a:rPr lang="en-US" altLang="en-US" b="1" dirty="0" smtClean="0">
                <a:solidFill>
                  <a:srgbClr val="FF6600"/>
                </a:solidFill>
              </a:rPr>
              <a:t>get it out of your system</a:t>
            </a:r>
          </a:p>
          <a:p>
            <a:pPr marL="0" indent="0" algn="ctr" eaLnBrk="1" hangingPunct="1">
              <a:buNone/>
            </a:pPr>
            <a:r>
              <a:rPr lang="en-US" altLang="en-US" b="1" dirty="0" smtClean="0">
                <a:solidFill>
                  <a:srgbClr val="FF6600"/>
                </a:solidFill>
              </a:rPr>
              <a:t>get used to it </a:t>
            </a:r>
          </a:p>
          <a:p>
            <a:pPr marL="0" indent="0" algn="ctr" eaLnBrk="1" hangingPunct="1">
              <a:buNone/>
            </a:pPr>
            <a:r>
              <a:rPr lang="en-US" altLang="en-US" b="1" dirty="0" smtClean="0">
                <a:solidFill>
                  <a:srgbClr val="FF6600"/>
                </a:solidFill>
              </a:rPr>
              <a:t>learn to live with it  </a:t>
            </a:r>
          </a:p>
        </p:txBody>
      </p:sp>
      <p:pic>
        <p:nvPicPr>
          <p:cNvPr id="53252" name="Picture 5" descr="Fre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000" r="13333"/>
          <a:stretch>
            <a:fillRect/>
          </a:stretch>
        </p:blipFill>
        <p:spPr bwMode="auto">
          <a:xfrm>
            <a:off x="8869680" y="4121468"/>
            <a:ext cx="2903220" cy="2298383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Giardi__Diane_-_Edna_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383" y="1952603"/>
            <a:ext cx="2654300" cy="2731911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20040" y="1272541"/>
            <a:ext cx="8995410" cy="435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333399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6600" dirty="0" smtClean="0">
                <a:solidFill>
                  <a:srgbClr val="FFFFFF"/>
                </a:solidFill>
              </a:rPr>
              <a:t>Life </a:t>
            </a:r>
            <a:r>
              <a:rPr lang="en-US" altLang="en-US" sz="6600" dirty="0">
                <a:solidFill>
                  <a:srgbClr val="FFFFFF"/>
                </a:solidFill>
              </a:rPr>
              <a:t>isn't one damn thing after another. </a:t>
            </a:r>
            <a:r>
              <a:rPr lang="en-US" altLang="en-US" sz="6600" dirty="0" smtClean="0">
                <a:solidFill>
                  <a:srgbClr val="FFFFFF"/>
                </a:solidFill>
              </a:rPr>
              <a:t>             </a:t>
            </a:r>
          </a:p>
          <a:p>
            <a:pPr fontAlgn="base">
              <a:spcAft>
                <a:spcPct val="0"/>
              </a:spcAft>
              <a:buClr>
                <a:srgbClr val="333399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6600" dirty="0" smtClean="0">
                <a:solidFill>
                  <a:srgbClr val="FFFFFF"/>
                </a:solidFill>
              </a:rPr>
              <a:t>It's the same damn thing again and again.</a:t>
            </a:r>
            <a:endParaRPr lang="en-US" altLang="en-US" sz="66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05974" y="4913114"/>
            <a:ext cx="270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6600"/>
                </a:solidFill>
              </a:rPr>
              <a:t>Edna St. Vincent Millay</a:t>
            </a:r>
          </a:p>
        </p:txBody>
      </p:sp>
    </p:spTree>
    <p:extLst>
      <p:ext uri="{BB962C8B-B14F-4D97-AF65-F5344CB8AC3E}">
        <p14:creationId xmlns:p14="http://schemas.microsoft.com/office/powerpoint/2010/main" val="10369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3432</TotalTime>
  <Words>2955</Words>
  <Application>Microsoft Office PowerPoint</Application>
  <PresentationFormat>Widescreen</PresentationFormat>
  <Paragraphs>627</Paragraphs>
  <Slides>137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137</vt:i4>
      </vt:variant>
    </vt:vector>
  </HeadingPairs>
  <TitlesOfParts>
    <vt:vector size="155" baseType="lpstr">
      <vt:lpstr>Aharoni</vt:lpstr>
      <vt:lpstr>Arial</vt:lpstr>
      <vt:lpstr>Calibri</vt:lpstr>
      <vt:lpstr>Calibri Light</vt:lpstr>
      <vt:lpstr>georgia</vt:lpstr>
      <vt:lpstr>Segoe Script</vt:lpstr>
      <vt:lpstr>Times New Roman</vt:lpstr>
      <vt:lpstr>Wingdings</vt:lpstr>
      <vt:lpstr>Office Theme</vt:lpstr>
      <vt:lpstr>3_Default Design</vt:lpstr>
      <vt:lpstr>4_Default Design</vt:lpstr>
      <vt:lpstr>2_Refined</vt:lpstr>
      <vt:lpstr>Default Design</vt:lpstr>
      <vt:lpstr>1_Default Design</vt:lpstr>
      <vt:lpstr>5_Default Design</vt:lpstr>
      <vt:lpstr>3_Refined</vt:lpstr>
      <vt:lpstr>2_Default Design</vt:lpstr>
      <vt:lpstr>1_Office Theme</vt:lpstr>
      <vt:lpstr>Cynthia Marco Scanlon  President  National Career Development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  Contains and   Carries  Meaning</vt:lpstr>
      <vt:lpstr>PowerPoint Presentation</vt:lpstr>
      <vt:lpstr>PowerPoint Presentation</vt:lpstr>
      <vt:lpstr>PowerPoint Presentation</vt:lpstr>
      <vt:lpstr>PowerPoint Presentation</vt:lpstr>
      <vt:lpstr>The Woman is a Social Actor</vt:lpstr>
      <vt:lpstr>Guiding the Social Actor  Vocational Guidance </vt:lpstr>
      <vt:lpstr>PowerPoint Presentation</vt:lpstr>
      <vt:lpstr>Motivated agent designs  tapestry of interests and goals</vt:lpstr>
      <vt:lpstr>Developing the Motivated Agent  Career Education and Coaching</vt:lpstr>
      <vt:lpstr>Social Actor vs. Motivated Agent</vt:lpstr>
      <vt:lpstr>Third Layer of Self is Author Narrate a Career Story</vt:lpstr>
      <vt:lpstr>PowerPoint Presentation</vt:lpstr>
      <vt:lpstr>PowerPoint Presentation</vt:lpstr>
      <vt:lpstr>Co-construct the Autobiographical Author Life Designing Dialogues</vt:lpstr>
      <vt:lpstr>Social Cognitive Neuroscience</vt:lpstr>
      <vt:lpstr>Paradigmatic Thought</vt:lpstr>
      <vt:lpstr>Match Making</vt:lpstr>
      <vt:lpstr>PowerPoint Presentation</vt:lpstr>
      <vt:lpstr>Parsons might be pleased to see that now science can map the brain solving career problems. </vt:lpstr>
      <vt:lpstr>PowerPoint Presentation</vt:lpstr>
      <vt:lpstr>First–order change</vt:lpstr>
      <vt:lpstr>Social Cognitive Neuroscience</vt:lpstr>
      <vt:lpstr>Social Cognitive Neuroscience</vt:lpstr>
      <vt:lpstr>Second-order change</vt:lpstr>
      <vt:lpstr>PowerPoint Presentation</vt:lpstr>
      <vt:lpstr> </vt:lpstr>
      <vt:lpstr>PowerPoint Presentation</vt:lpstr>
      <vt:lpstr>PowerPoint Presentation</vt:lpstr>
      <vt:lpstr>Two Systems of Thinking </vt:lpstr>
      <vt:lpstr>Narrative Truth</vt:lpstr>
      <vt:lpstr>Paul Simon</vt:lpstr>
      <vt:lpstr>PowerPoint Presentation</vt:lpstr>
      <vt:lpstr>       </vt:lpstr>
      <vt:lpstr>PowerPoint Presentation</vt:lpstr>
      <vt:lpstr>PowerPoint Presentation</vt:lpstr>
      <vt:lpstr>Career  imposes  meaning on vocational behavior.</vt:lpstr>
      <vt:lpstr>PowerPoint Presentation</vt:lpstr>
      <vt:lpstr>PowerPoint Presentation</vt:lpstr>
      <vt:lpstr>Life Designing Dialogues Move Clients to Make Meaning</vt:lpstr>
      <vt:lpstr>Life Designing Dialogues</vt:lpstr>
      <vt:lpstr>PowerPoint Presentation</vt:lpstr>
      <vt:lpstr>Life Designing Dialogues</vt:lpstr>
      <vt:lpstr>Coherence Organizes Meanings   Continuity Pursues Purpose  </vt:lpstr>
      <vt:lpstr>PowerPoint Presentation</vt:lpstr>
      <vt:lpstr>PowerPoint Presentation</vt:lpstr>
      <vt:lpstr>PowerPoint Presentation</vt:lpstr>
      <vt:lpstr>Life Designing</vt:lpstr>
      <vt:lpstr>                           Transition Story</vt:lpstr>
      <vt:lpstr>Career  Indecision is   Hesitation Before Transformation</vt:lpstr>
      <vt:lpstr>STORIES RESOLVE  INDECISION and FORM INTENTION</vt:lpstr>
      <vt:lpstr>PowerPoint Presentation</vt:lpstr>
      <vt:lpstr>Literary Criticism</vt:lpstr>
      <vt:lpstr>PowerPoint Presentation</vt:lpstr>
      <vt:lpstr>Listening for Meaning   </vt:lpstr>
      <vt:lpstr>Career Construction Counseling</vt:lpstr>
      <vt:lpstr>PowerPoint Presentation</vt:lpstr>
      <vt:lpstr> Narrative Paradigm  Actively master                                                   what you                                                      passively suffer. </vt:lpstr>
      <vt:lpstr>From Wound to Womb</vt:lpstr>
      <vt:lpstr>                                   Your blessing comes  from your wound.  </vt:lpstr>
      <vt:lpstr>The Pattern</vt:lpstr>
      <vt:lpstr>Frederico Fellini</vt:lpstr>
      <vt:lpstr> John Milton </vt:lpstr>
      <vt:lpstr>Demosthenes</vt:lpstr>
      <vt:lpstr>Moves in Meaning </vt:lpstr>
      <vt:lpstr>    SIGMUND  FREUD</vt:lpstr>
      <vt:lpstr>ALFRED ADLER</vt:lpstr>
      <vt:lpstr>PowerPoint Presentation</vt:lpstr>
      <vt:lpstr>Gold Embedded in Lead Spirit Imprisoned in Suffering </vt:lpstr>
      <vt:lpstr>Victor Frankl</vt:lpstr>
      <vt:lpstr>PowerPoint Presentation</vt:lpstr>
      <vt:lpstr>From Blame to Ownership</vt:lpstr>
      <vt:lpstr>          Narrative Therapy </vt:lpstr>
      <vt:lpstr>             Hemingway’s Credo</vt:lpstr>
      <vt:lpstr>Theme of absent parent runs through her books.</vt:lpstr>
      <vt:lpstr>PowerPoint Presentation</vt:lpstr>
      <vt:lpstr>A title I read today in a newspaper – Jean Guichard </vt:lpstr>
      <vt:lpstr>PowerPoint Presentation</vt:lpstr>
      <vt:lpstr>PowerPoint Presentation</vt:lpstr>
      <vt:lpstr>SIGMUND  FREUD</vt:lpstr>
      <vt:lpstr>Repetition Compulsion</vt:lpstr>
      <vt:lpstr>PowerPoint Presentation</vt:lpstr>
      <vt:lpstr>The wound that will not heal</vt:lpstr>
      <vt:lpstr>Oprah Winfrey</vt:lpstr>
      <vt:lpstr>           Oprah Winfrey                </vt:lpstr>
      <vt:lpstr>PowerPoint Presentation</vt:lpstr>
      <vt:lpstr>Career Construction Dialogues</vt:lpstr>
      <vt:lpstr>MEANING MAKING       CAREER CONSTRUCTION DIALOGUES  FIT WORK INTO LIFE  NOT LIFE INTO WORK</vt:lpstr>
      <vt:lpstr>Answer Questions</vt:lpstr>
      <vt:lpstr>Lfie Designing Dialogues Construct</vt:lpstr>
      <vt:lpstr>PowerPoint Presentation</vt:lpstr>
      <vt:lpstr>Narrative Knowing</vt:lpstr>
      <vt:lpstr>PowerPoint Presentation</vt:lpstr>
      <vt:lpstr>PowerPoint Presentation</vt:lpstr>
      <vt:lpstr>Stories Tell Us As We Tell Them.</vt:lpstr>
      <vt:lpstr>PowerPoint Presentation</vt:lpstr>
      <vt:lpstr>NARRATABILITY</vt:lpstr>
      <vt:lpstr>Stories Foretell Something Ahead</vt:lpstr>
      <vt:lpstr>Career Pattern</vt:lpstr>
      <vt:lpstr>PowerPoint Presentation</vt:lpstr>
      <vt:lpstr>                           Transition Story</vt:lpstr>
      <vt:lpstr>Early Recollections Tell                        CURRENT Perspective</vt:lpstr>
      <vt:lpstr>PowerPoint Presentation</vt:lpstr>
      <vt:lpstr>PowerPoint Presentation</vt:lpstr>
      <vt:lpstr>PowerPoint Presentation</vt:lpstr>
      <vt:lpstr>PowerPoint Presentation</vt:lpstr>
      <vt:lpstr>Little girl annoyed because she must sit still.</vt:lpstr>
      <vt:lpstr>              Ann of Green Gables</vt:lpstr>
      <vt:lpstr>PowerPoint Presentation</vt:lpstr>
      <vt:lpstr>PowerPoint Presentation</vt:lpstr>
      <vt:lpstr>PowerPoint Presentation</vt:lpstr>
      <vt:lpstr>What is your earliest recollection?  </vt:lpstr>
      <vt:lpstr>      Who did you admire?</vt:lpstr>
      <vt:lpstr>PowerPoint Presentation</vt:lpstr>
      <vt:lpstr>PowerPoint Presentation</vt:lpstr>
      <vt:lpstr>Does this outline fit your story?</vt:lpstr>
      <vt:lpstr>PowerPoint Presentation</vt:lpstr>
      <vt:lpstr>The Province of the Saved</vt:lpstr>
      <vt:lpstr>www.Vocopher.com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ROLES</dc:title>
  <dc:creator>Owner</dc:creator>
  <cp:lastModifiedBy>Owner</cp:lastModifiedBy>
  <cp:revision>348</cp:revision>
  <cp:lastPrinted>2016-07-06T19:14:18Z</cp:lastPrinted>
  <dcterms:created xsi:type="dcterms:W3CDTF">2015-09-06T15:31:51Z</dcterms:created>
  <dcterms:modified xsi:type="dcterms:W3CDTF">2016-07-07T16:26:59Z</dcterms:modified>
</cp:coreProperties>
</file>