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5" r:id="rId4"/>
  </p:sldMasterIdLst>
  <p:notesMasterIdLst>
    <p:notesMasterId r:id="rId44"/>
  </p:notesMasterIdLst>
  <p:handoutMasterIdLst>
    <p:handoutMasterId r:id="rId45"/>
  </p:handoutMasterIdLst>
  <p:sldIdLst>
    <p:sldId id="285" r:id="rId5"/>
    <p:sldId id="297" r:id="rId6"/>
    <p:sldId id="298" r:id="rId7"/>
    <p:sldId id="299" r:id="rId8"/>
    <p:sldId id="300" r:id="rId9"/>
    <p:sldId id="301" r:id="rId10"/>
    <p:sldId id="302" r:id="rId11"/>
    <p:sldId id="284" r:id="rId12"/>
    <p:sldId id="262" r:id="rId13"/>
    <p:sldId id="258" r:id="rId14"/>
    <p:sldId id="261" r:id="rId15"/>
    <p:sldId id="275" r:id="rId16"/>
    <p:sldId id="259" r:id="rId17"/>
    <p:sldId id="282" r:id="rId18"/>
    <p:sldId id="277" r:id="rId19"/>
    <p:sldId id="278" r:id="rId20"/>
    <p:sldId id="280" r:id="rId21"/>
    <p:sldId id="281" r:id="rId22"/>
    <p:sldId id="263" r:id="rId23"/>
    <p:sldId id="264" r:id="rId24"/>
    <p:sldId id="290" r:id="rId25"/>
    <p:sldId id="265" r:id="rId26"/>
    <p:sldId id="291" r:id="rId27"/>
    <p:sldId id="266" r:id="rId28"/>
    <p:sldId id="289" r:id="rId29"/>
    <p:sldId id="267" r:id="rId30"/>
    <p:sldId id="288" r:id="rId31"/>
    <p:sldId id="268" r:id="rId32"/>
    <p:sldId id="296" r:id="rId33"/>
    <p:sldId id="304" r:id="rId34"/>
    <p:sldId id="286" r:id="rId35"/>
    <p:sldId id="287" r:id="rId36"/>
    <p:sldId id="276" r:id="rId37"/>
    <p:sldId id="293" r:id="rId38"/>
    <p:sldId id="292" r:id="rId39"/>
    <p:sldId id="269" r:id="rId40"/>
    <p:sldId id="272" r:id="rId41"/>
    <p:sldId id="273" r:id="rId42"/>
    <p:sldId id="295" r:id="rId4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7" autoAdjust="0"/>
    <p:restoredTop sz="96242" autoAdjust="0"/>
  </p:normalViewPr>
  <p:slideViewPr>
    <p:cSldViewPr snapToGrid="0">
      <p:cViewPr varScale="1">
        <p:scale>
          <a:sx n="63" d="100"/>
          <a:sy n="63" d="100"/>
        </p:scale>
        <p:origin x="91" y="523"/>
      </p:cViewPr>
      <p:guideLst/>
    </p:cSldViewPr>
  </p:slideViewPr>
  <p:outlineViewPr>
    <p:cViewPr>
      <p:scale>
        <a:sx n="33" d="100"/>
        <a:sy n="33" d="100"/>
      </p:scale>
      <p:origin x="0" y="-755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47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D5CD32-EF6E-4049-A9D7-A736175CA50A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F208A52-6BB9-4426-BEDC-9D1B0D343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59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D969AF-1B1C-49B3-A87F-0595C676B278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0F1890-1C6B-4C03-9966-381242B89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57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642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450" indent="-296711" defTabSz="934642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6847" indent="-237369" defTabSz="934642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1585" indent="-237369" defTabSz="934642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6324" indent="-237369" defTabSz="934642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1062" indent="-237369" defTabSz="9346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5801" indent="-237369" defTabSz="9346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0540" indent="-237369" defTabSz="9346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5279" indent="-237369" defTabSz="9346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1F7712-C955-44AF-9AED-CCD840F31883}" type="slidenum">
              <a:rPr lang="en-US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191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78F31D-2761-449B-BC2B-FD92C5719A98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729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2356-E72B-4739-9090-D9501A14DCF1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7CDF-6D02-4473-A46F-23C77B61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3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2356-E72B-4739-9090-D9501A14DCF1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7CDF-6D02-4473-A46F-23C77B61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6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2356-E72B-4739-9090-D9501A14DCF1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7CDF-6D02-4473-A46F-23C77B61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72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F3E45-CD43-4337-A3B0-F5C03E48A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7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26F8C-68AA-4FC7-8855-858B5470D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85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9FF1B-B542-46C6-928E-B5A715FBE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21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1DBD0-8423-4F01-A3D1-AB6DEF1BB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5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6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6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48BDD-2E1B-4273-BBF6-1F6D220FF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5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E9796-7E56-495E-BBFB-346F3009A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303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0C6D4-3627-436B-819C-A862826FD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49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2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5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B3624-C02E-4C72-B8F4-02CC7D11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2356-E72B-4739-9090-D9501A14DCF1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7CDF-6D02-4473-A46F-23C77B61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378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3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1EDD7-53E1-46F3-9BC1-30C245270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8588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C34A0-CE32-4D38-BA4D-C8D4AB3FB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47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2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6EC45-8E37-45CD-BF8B-E98435122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21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C8F9-EC01-45B2-AB85-6BAA26E34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03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67363-25A8-45D0-B394-2AF42BE85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181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D8C50-418A-422B-B42C-C7F5FC74C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125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BB6B6-9CAF-4921-A199-318723355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948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D916E-C81C-4ADE-BA2A-E163A8322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521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C25B5-FD10-4A72-80DC-E531407C8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442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2424A-BAD3-42BB-8AA4-279E652B8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4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2356-E72B-4739-9090-D9501A14DCF1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7CDF-6D02-4473-A46F-23C77B61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901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8A8D3-6C2F-441C-9267-6E0FEBA41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51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08654-809F-4C7F-9C5C-DB9668BE9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903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8A315-E104-4D7D-9B16-7E70A0F0C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273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3610D-A9AB-44CD-B63D-013F64824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382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43D6A-105E-4D2F-BFF7-B54BD115E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862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1BC3DF5-7F4F-479F-A666-DCC7F8491D25}" type="datetimeFigureOut">
              <a:rPr lang="en-US"/>
              <a:pPr>
                <a:defRPr/>
              </a:pPr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ADC02A3-717A-4860-AC85-97F0DC09E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406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DFB4943-803B-43F0-9D7A-5DC654F150BE}" type="datetimeFigureOut">
              <a:rPr lang="en-US"/>
              <a:pPr>
                <a:defRPr/>
              </a:pPr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F4A0892-DDF6-4DFE-B27C-BE009AC5D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497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2C3612A-CB1B-47F4-B82C-7388C89C6A11}" type="datetimeFigureOut">
              <a:rPr lang="en-US"/>
              <a:pPr>
                <a:defRPr/>
              </a:pPr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B57D7CC-EFC6-4CEE-B1A0-BF4FD7B41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937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B3BB3D9-9902-47A5-9D03-004062061734}" type="datetimeFigureOut">
              <a:rPr lang="en-US"/>
              <a:pPr>
                <a:defRPr/>
              </a:pPr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420D544-31DE-41DA-878C-EDEDF04D2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65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BFCE2C2-C42A-442D-ABEF-642C96B201CD}" type="datetimeFigureOut">
              <a:rPr lang="en-US"/>
              <a:pPr>
                <a:defRPr/>
              </a:pPr>
              <a:t>5/12/2019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259691B-814C-4A65-964C-90F502C41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2356-E72B-4739-9090-D9501A14DCF1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7CDF-6D02-4473-A46F-23C77B61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49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6E3C7B3-9531-4351-BE64-AD6EEE19E1E8}" type="datetimeFigureOut">
              <a:rPr lang="en-US"/>
              <a:pPr>
                <a:defRPr/>
              </a:pPr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DDD9627-A39B-4310-9E0C-C3A18F84C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0094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97D5DB7-1C5D-4273-87FD-E5640603C356}" type="datetimeFigureOut">
              <a:rPr lang="en-US"/>
              <a:pPr>
                <a:defRPr/>
              </a:pPr>
              <a:t>5/12/2019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057D9B5-1C7D-4CC5-ACA4-5E04C3382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350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AE5E921-10CA-4585-B256-536047F78C91}" type="datetimeFigureOut">
              <a:rPr lang="en-US"/>
              <a:pPr>
                <a:defRPr/>
              </a:pPr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21202EA-CA08-46B6-B424-5321D2421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488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71AA2FB-0BA8-4284-8389-050E296A5C45}" type="datetimeFigureOut">
              <a:rPr lang="en-US"/>
              <a:pPr>
                <a:defRPr/>
              </a:pPr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0511F3C-62C3-4EDD-9AB3-ACDD29D4A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09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A4949F2-97C1-423A-B67B-5F183D3F7C9B}" type="datetimeFigureOut">
              <a:rPr lang="en-US"/>
              <a:pPr>
                <a:defRPr/>
              </a:pPr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CCA079C-A960-4F8F-8B96-D76ADCF7D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088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874FB8E-3540-48C1-A937-A95E67146915}" type="datetimeFigureOut">
              <a:rPr lang="en-US"/>
              <a:pPr>
                <a:defRPr/>
              </a:pPr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A257257-1B3C-4A2E-8AFC-5FEB88B39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0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2356-E72B-4739-9090-D9501A14DCF1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7CDF-6D02-4473-A46F-23C77B61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5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2356-E72B-4739-9090-D9501A14DCF1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7CDF-6D02-4473-A46F-23C77B61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2356-E72B-4739-9090-D9501A14DCF1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7CDF-6D02-4473-A46F-23C77B61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18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2356-E72B-4739-9090-D9501A14DCF1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7CDF-6D02-4473-A46F-23C77B61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28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2356-E72B-4739-9090-D9501A14DCF1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7CDF-6D02-4473-A46F-23C77B61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82356-E72B-4739-9090-D9501A14DCF1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27CDF-6D02-4473-A46F-23C77B61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9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660EA9-94F9-4CF1-80F2-43CE2967F31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7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A1C9A1-3CA6-4970-AB4A-2F89A2FB763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938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FDE3DDA5-CE5D-46A6-8E3B-C6410C7037EA}" type="datetimeFigureOut">
              <a:rPr lang="en-US"/>
              <a:pPr>
                <a:defRPr/>
              </a:pPr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36E4C834-4D48-45FE-B768-4B3EA1BA9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1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57" y="3172491"/>
            <a:ext cx="8722895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9900"/>
                </a:solidFill>
              </a:rPr>
              <a:t>The Construction </a:t>
            </a:r>
            <a:r>
              <a:rPr lang="en-US" sz="9600" b="1" dirty="0" smtClean="0">
                <a:solidFill>
                  <a:srgbClr val="FF9900"/>
                </a:solidFill>
              </a:rPr>
              <a:t/>
            </a:r>
            <a:br>
              <a:rPr lang="en-US" sz="9600" b="1" dirty="0" smtClean="0">
                <a:solidFill>
                  <a:srgbClr val="FF9900"/>
                </a:solidFill>
              </a:rPr>
            </a:br>
            <a:r>
              <a:rPr lang="en-US" sz="9600" b="1" dirty="0" smtClean="0">
                <a:solidFill>
                  <a:srgbClr val="FF9900"/>
                </a:solidFill>
              </a:rPr>
              <a:t>of </a:t>
            </a:r>
            <a:br>
              <a:rPr lang="en-US" sz="9600" b="1" dirty="0" smtClean="0">
                <a:solidFill>
                  <a:srgbClr val="FF9900"/>
                </a:solidFill>
              </a:rPr>
            </a:br>
            <a:r>
              <a:rPr lang="en-US" sz="9600" b="1" dirty="0" smtClean="0">
                <a:solidFill>
                  <a:srgbClr val="FF9900"/>
                </a:solidFill>
              </a:rPr>
              <a:t>Career </a:t>
            </a:r>
            <a:r>
              <a:rPr lang="en-US" sz="9600" b="1" dirty="0">
                <a:solidFill>
                  <a:srgbClr val="FF9900"/>
                </a:solidFill>
              </a:rPr>
              <a:t>Change</a:t>
            </a:r>
            <a:br>
              <a:rPr lang="en-US" sz="9600" b="1" dirty="0">
                <a:solidFill>
                  <a:srgbClr val="FF9900"/>
                </a:solidFill>
              </a:rPr>
            </a:br>
            <a:r>
              <a:rPr lang="en-US" sz="1600" b="1" dirty="0" smtClean="0">
                <a:solidFill>
                  <a:srgbClr val="FF9900"/>
                </a:solidFill>
              </a:rPr>
              <a:t>June 2017  NCDA  Orlando, FL </a:t>
            </a:r>
            <a:endParaRPr lang="en-US" sz="1600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81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91914" y="1616182"/>
            <a:ext cx="960922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IMs occur when a client </a:t>
            </a:r>
            <a:r>
              <a:rPr lang="en-US" sz="4800" dirty="0">
                <a:solidFill>
                  <a:schemeClr val="bg1"/>
                </a:solidFill>
              </a:rPr>
              <a:t>engages in novel </a:t>
            </a:r>
            <a:r>
              <a:rPr lang="en-US" sz="4800" dirty="0" smtClean="0">
                <a:solidFill>
                  <a:schemeClr val="bg1"/>
                </a:solidFill>
              </a:rPr>
              <a:t>actions</a:t>
            </a:r>
            <a:r>
              <a:rPr lang="en-US" sz="4800" dirty="0">
                <a:solidFill>
                  <a:schemeClr val="bg1"/>
                </a:solidFill>
              </a:rPr>
              <a:t>, thoughts, or emotions </a:t>
            </a:r>
            <a:r>
              <a:rPr lang="en-US" sz="4800" dirty="0" smtClean="0">
                <a:solidFill>
                  <a:schemeClr val="bg1"/>
                </a:solidFill>
              </a:rPr>
              <a:t>that differ from those in then narrative about the career problem. 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3179" y="321922"/>
            <a:ext cx="81320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rgbClr val="FF9900"/>
                </a:solidFill>
              </a:rPr>
              <a:t>Innovative Moments</a:t>
            </a:r>
            <a:endParaRPr lang="en-US" sz="7200" b="1" dirty="0">
              <a:solidFill>
                <a:srgbClr val="FF99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6505" y="5193085"/>
            <a:ext cx="98017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bg1"/>
                </a:solidFill>
              </a:rPr>
              <a:t>Gonçalves, M. M., Ribeiro, A., Mendes, I., Matos, M., &amp; Santos, A. (2011). </a:t>
            </a:r>
            <a:r>
              <a:rPr lang="en-US" sz="2400" b="1" dirty="0" smtClean="0">
                <a:solidFill>
                  <a:schemeClr val="bg1"/>
                </a:solidFill>
              </a:rPr>
              <a:t>Tracking novelties </a:t>
            </a:r>
            <a:r>
              <a:rPr lang="en-US" sz="2400" b="1" dirty="0">
                <a:solidFill>
                  <a:schemeClr val="bg1"/>
                </a:solidFill>
              </a:rPr>
              <a:t>in psychotherapy process research: The Innovative Moments </a:t>
            </a:r>
            <a:r>
              <a:rPr lang="en-US" sz="2400" b="1" dirty="0" smtClean="0">
                <a:solidFill>
                  <a:schemeClr val="bg1"/>
                </a:solidFill>
              </a:rPr>
              <a:t>Coding System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  <a:r>
              <a:rPr lang="en-US" sz="2400" b="1" i="1" dirty="0">
                <a:solidFill>
                  <a:schemeClr val="bg1"/>
                </a:solidFill>
              </a:rPr>
              <a:t>Psychotherapy Research, 21</a:t>
            </a:r>
            <a:r>
              <a:rPr lang="en-US" sz="2400" b="1" dirty="0">
                <a:solidFill>
                  <a:schemeClr val="bg1"/>
                </a:solidFill>
              </a:rPr>
              <a:t>, 497-509.</a:t>
            </a:r>
          </a:p>
        </p:txBody>
      </p:sp>
    </p:spTree>
    <p:extLst>
      <p:ext uri="{BB962C8B-B14F-4D97-AF65-F5344CB8AC3E}">
        <p14:creationId xmlns:p14="http://schemas.microsoft.com/office/powerpoint/2010/main" val="170150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8486" y="365125"/>
            <a:ext cx="8635314" cy="1325563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9900"/>
                </a:solidFill>
              </a:rPr>
              <a:t>Innovative Moments</a:t>
            </a:r>
            <a:endParaRPr lang="en-US" sz="5400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713" y="1825625"/>
            <a:ext cx="11353800" cy="43513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4400" b="1" dirty="0">
                <a:solidFill>
                  <a:schemeClr val="bg1"/>
                </a:solidFill>
              </a:rPr>
              <a:t>IMs are deviations from the problem narrative</a:t>
            </a:r>
            <a:r>
              <a:rPr lang="en-US" sz="4400" b="1" dirty="0" smtClean="0">
                <a:solidFill>
                  <a:schemeClr val="bg1"/>
                </a:solidFill>
              </a:rPr>
              <a:t>.</a:t>
            </a:r>
          </a:p>
          <a:p>
            <a:endParaRPr lang="en-US" sz="1300" b="1" dirty="0">
              <a:solidFill>
                <a:schemeClr val="bg1"/>
              </a:solidFill>
            </a:endParaRPr>
          </a:p>
          <a:p>
            <a:r>
              <a:rPr lang="en-US" sz="4400" b="1" dirty="0">
                <a:solidFill>
                  <a:schemeClr val="bg1"/>
                </a:solidFill>
              </a:rPr>
              <a:t>Can change the way a client tells the </a:t>
            </a:r>
            <a:r>
              <a:rPr lang="en-US" sz="4400" b="1" dirty="0" smtClean="0">
                <a:solidFill>
                  <a:schemeClr val="bg1"/>
                </a:solidFill>
              </a:rPr>
              <a:t>story</a:t>
            </a:r>
          </a:p>
          <a:p>
            <a:endParaRPr lang="en-US" sz="1300" b="1" dirty="0">
              <a:solidFill>
                <a:schemeClr val="bg1"/>
              </a:solidFill>
            </a:endParaRPr>
          </a:p>
          <a:p>
            <a:r>
              <a:rPr lang="en-US" sz="4400" b="1" dirty="0" smtClean="0">
                <a:solidFill>
                  <a:schemeClr val="bg1"/>
                </a:solidFill>
              </a:rPr>
              <a:t>IMs present opportunities for changing the narrative and resolving the problem.  </a:t>
            </a:r>
            <a:endParaRPr lang="en-US" sz="4400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98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7341" y="365125"/>
            <a:ext cx="8536459" cy="1325563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FF9900"/>
                </a:solidFill>
              </a:rPr>
              <a:t>Innovative Moments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76" y="2494809"/>
            <a:ext cx="1157020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chemeClr val="bg1"/>
                </a:solidFill>
              </a:rPr>
              <a:t>Elaboration of IMs brings about change</a:t>
            </a:r>
          </a:p>
          <a:p>
            <a:endParaRPr lang="en-US" sz="5400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5400" dirty="0">
                <a:solidFill>
                  <a:schemeClr val="bg1"/>
                </a:solidFill>
              </a:rPr>
              <a:t>Central role in narrative transformation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35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6535" y="874459"/>
            <a:ext cx="1037522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b="1" dirty="0" smtClean="0">
                <a:solidFill>
                  <a:schemeClr val="bg1"/>
                </a:solidFill>
              </a:rPr>
              <a:t>The consolidation of emerging new meanings </a:t>
            </a:r>
            <a:r>
              <a:rPr lang="en-US" sz="5400" b="1" dirty="0">
                <a:solidFill>
                  <a:schemeClr val="bg1"/>
                </a:solidFill>
              </a:rPr>
              <a:t>or </a:t>
            </a:r>
            <a:r>
              <a:rPr lang="en-US" sz="5400" b="1" dirty="0">
                <a:solidFill>
                  <a:srgbClr val="FF9900"/>
                </a:solidFill>
              </a:rPr>
              <a:t>Innovative Moments </a:t>
            </a:r>
            <a:r>
              <a:rPr lang="en-US" sz="5400" b="1" dirty="0" smtClean="0">
                <a:solidFill>
                  <a:schemeClr val="bg1"/>
                </a:solidFill>
              </a:rPr>
              <a:t>enables a client to reconstruct </a:t>
            </a:r>
            <a:r>
              <a:rPr lang="en-US" sz="5400" b="1" dirty="0">
                <a:solidFill>
                  <a:schemeClr val="bg1"/>
                </a:solidFill>
              </a:rPr>
              <a:t>a </a:t>
            </a:r>
            <a:r>
              <a:rPr lang="en-US" sz="5400" b="1" dirty="0" smtClean="0">
                <a:solidFill>
                  <a:schemeClr val="bg1"/>
                </a:solidFill>
              </a:rPr>
              <a:t>new career narrative that revises </a:t>
            </a:r>
            <a:r>
              <a:rPr lang="en-US" sz="5400" b="1" dirty="0">
                <a:solidFill>
                  <a:schemeClr val="bg1"/>
                </a:solidFill>
              </a:rPr>
              <a:t>and </a:t>
            </a:r>
            <a:r>
              <a:rPr lang="en-US" sz="5400" b="1" dirty="0" smtClean="0">
                <a:solidFill>
                  <a:schemeClr val="bg1"/>
                </a:solidFill>
              </a:rPr>
              <a:t>transforms the career problem, leading to action in the real world. 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00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114301"/>
            <a:ext cx="8229600" cy="411163"/>
          </a:xfrm>
        </p:spPr>
        <p:txBody>
          <a:bodyPr/>
          <a:lstStyle/>
          <a:p>
            <a:pPr eaLnBrk="1" hangingPunct="1"/>
            <a:r>
              <a:rPr lang="en-US" altLang="en-US" sz="7200" b="1" dirty="0">
                <a:solidFill>
                  <a:srgbClr val="FFC000"/>
                </a:solidFill>
              </a:rPr>
              <a:t>                           </a:t>
            </a:r>
            <a:r>
              <a:rPr lang="en-US" altLang="en-US" sz="7200" b="1" dirty="0" smtClean="0">
                <a:solidFill>
                  <a:srgbClr val="FFC000"/>
                </a:solidFill>
              </a:rPr>
              <a:t>Transition Story</a:t>
            </a:r>
            <a:endParaRPr lang="en-US" altLang="en-US" sz="7200" b="1" dirty="0">
              <a:solidFill>
                <a:srgbClr val="FFC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127760" y="2591118"/>
            <a:ext cx="10176510" cy="33067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5400" b="1" dirty="0">
                <a:solidFill>
                  <a:srgbClr val="006666"/>
                </a:solidFill>
              </a:rPr>
              <a:t>  </a:t>
            </a:r>
            <a:r>
              <a:rPr lang="en-US" altLang="en-US" sz="5400" b="1" dirty="0" smtClean="0"/>
              <a:t>It describes </a:t>
            </a:r>
            <a:r>
              <a:rPr lang="en-US" altLang="en-US" sz="5400" b="1" dirty="0"/>
              <a:t>a disruption or </a:t>
            </a:r>
            <a:r>
              <a:rPr lang="en-US" altLang="en-US" sz="5400" b="1" dirty="0" smtClean="0"/>
              <a:t>deviation, </a:t>
            </a:r>
            <a:r>
              <a:rPr lang="en-US" altLang="en-US" sz="5400" b="1" dirty="0"/>
              <a:t>a gap that </a:t>
            </a:r>
            <a:r>
              <a:rPr lang="en-US" altLang="en-US" sz="5400" b="1" dirty="0" smtClean="0"/>
              <a:t>needs to be filled, </a:t>
            </a:r>
            <a:r>
              <a:rPr lang="en-US" altLang="en-US" sz="5400" b="1" dirty="0"/>
              <a:t>so as to become whole and complete.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37560" y="1691640"/>
            <a:ext cx="6459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FF"/>
                </a:solidFill>
              </a:rPr>
              <a:t>A Framing Story  to Position Listener for Stories to Come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4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2621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Problematic Career Narrative</a:t>
            </a:r>
            <a:endParaRPr lang="en-US" b="1" dirty="0">
              <a:solidFill>
                <a:srgbClr val="FF99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832" y="1473200"/>
            <a:ext cx="10651958" cy="7109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Narrative about difficulties with a vocational development task, occupational transition,                   or work trauma.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pPr lvl="1"/>
            <a:r>
              <a:rPr lang="en-US" sz="4000" b="1" dirty="0" smtClean="0">
                <a:solidFill>
                  <a:schemeClr val="bg1"/>
                </a:solidFill>
              </a:rPr>
              <a:t>What does problem mean to client </a:t>
            </a:r>
          </a:p>
          <a:p>
            <a:pPr lvl="1"/>
            <a:r>
              <a:rPr lang="en-US" sz="4000" b="1" dirty="0" smtClean="0">
                <a:solidFill>
                  <a:schemeClr val="bg1"/>
                </a:solidFill>
              </a:rPr>
              <a:t>How does client experience it</a:t>
            </a:r>
          </a:p>
          <a:p>
            <a:pPr lvl="1"/>
            <a:r>
              <a:rPr lang="en-US" sz="4000" b="1" dirty="0" smtClean="0">
                <a:solidFill>
                  <a:schemeClr val="bg1"/>
                </a:solidFill>
              </a:rPr>
              <a:t>Consider broader influences in client’s context</a:t>
            </a:r>
          </a:p>
          <a:p>
            <a:pPr lvl="1"/>
            <a:r>
              <a:rPr lang="en-US" sz="4000" b="1" dirty="0">
                <a:solidFill>
                  <a:schemeClr val="bg1"/>
                </a:solidFill>
              </a:rPr>
              <a:t>Understand client’s expectations</a:t>
            </a:r>
          </a:p>
          <a:p>
            <a:pPr lvl="1"/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4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1" y="685801"/>
            <a:ext cx="7312025" cy="1001713"/>
          </a:xfrm>
        </p:spPr>
        <p:txBody>
          <a:bodyPr/>
          <a:lstStyle/>
          <a:p>
            <a:pPr eaLnBrk="1" hangingPunct="1"/>
            <a:r>
              <a:rPr lang="en-US" altLang="en-US" sz="4800" b="1" u="sng">
                <a:solidFill>
                  <a:srgbClr val="FFC000"/>
                </a:solidFill>
              </a:rPr>
              <a:t>Career Construction Interview Questions</a:t>
            </a:r>
            <a:r>
              <a:rPr lang="en-US" altLang="en-US" sz="3200">
                <a:solidFill>
                  <a:srgbClr val="FFC000"/>
                </a:solidFill>
              </a:rPr>
              <a:t/>
            </a:r>
            <a:br>
              <a:rPr lang="en-US" altLang="en-US" sz="3200">
                <a:solidFill>
                  <a:srgbClr val="FFC000"/>
                </a:solidFill>
              </a:rPr>
            </a:br>
            <a:endParaRPr lang="en-US" altLang="en-US" sz="3200">
              <a:solidFill>
                <a:srgbClr val="FFC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438400"/>
            <a:ext cx="7924800" cy="3352800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AutoNum type="alphaUcPeriod"/>
            </a:pPr>
            <a:r>
              <a:rPr lang="en-US" altLang="en-US" sz="4400"/>
              <a:t>  </a:t>
            </a:r>
            <a:r>
              <a:rPr lang="en-US" altLang="en-US" sz="4400" b="1"/>
              <a:t>How can I be useful to   </a:t>
            </a:r>
            <a:br>
              <a:rPr lang="en-US" altLang="en-US" sz="4400" b="1"/>
            </a:br>
            <a:r>
              <a:rPr lang="en-US" altLang="en-US" sz="4400" b="1"/>
              <a:t>  you as you construct </a:t>
            </a:r>
          </a:p>
          <a:p>
            <a:pPr marL="533400" indent="-533400" eaLnBrk="1" hangingPunct="1"/>
            <a:r>
              <a:rPr lang="en-US" altLang="en-US" sz="4400" b="1"/>
              <a:t>     your career?</a:t>
            </a:r>
          </a:p>
          <a:p>
            <a:pPr marL="533400" indent="-533400" eaLnBrk="1" hangingPunct="1"/>
            <a:endParaRPr lang="en-US" altLang="en-US" sz="4400" b="1"/>
          </a:p>
        </p:txBody>
      </p:sp>
    </p:spTree>
    <p:extLst>
      <p:ext uri="{BB962C8B-B14F-4D97-AF65-F5344CB8AC3E}">
        <p14:creationId xmlns:p14="http://schemas.microsoft.com/office/powerpoint/2010/main" val="3033606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1981200" y="762001"/>
            <a:ext cx="8229600" cy="4525963"/>
          </a:xfrm>
        </p:spPr>
        <p:txBody>
          <a:bodyPr/>
          <a:lstStyle/>
          <a:p>
            <a:r>
              <a:rPr lang="en-US" altLang="en-US" sz="3600" b="1" dirty="0">
                <a:solidFill>
                  <a:schemeClr val="bg1"/>
                </a:solidFill>
              </a:rPr>
              <a:t>Make sense of </a:t>
            </a:r>
            <a:r>
              <a:rPr lang="en-US" altLang="en-US" sz="3600" b="1" dirty="0" smtClean="0">
                <a:solidFill>
                  <a:schemeClr val="bg1"/>
                </a:solidFill>
              </a:rPr>
              <a:t>transition story by </a:t>
            </a:r>
            <a:r>
              <a:rPr lang="en-US" altLang="en-US" sz="3600" b="1" dirty="0">
                <a:solidFill>
                  <a:schemeClr val="bg1"/>
                </a:solidFill>
              </a:rPr>
              <a:t>viewing it as dimly foreshadowing the development of thematic concern.</a:t>
            </a:r>
          </a:p>
          <a:p>
            <a:endParaRPr lang="en-US" altLang="en-US" sz="3600" b="1" dirty="0">
              <a:solidFill>
                <a:schemeClr val="bg1"/>
              </a:solidFill>
            </a:endParaRPr>
          </a:p>
          <a:p>
            <a:r>
              <a:rPr lang="en-US" altLang="en-US" sz="3600" b="1" dirty="0">
                <a:solidFill>
                  <a:schemeClr val="bg1"/>
                </a:solidFill>
              </a:rPr>
              <a:t>They have content in prospect.</a:t>
            </a:r>
          </a:p>
          <a:p>
            <a:endParaRPr lang="en-US" altLang="en-US" sz="3600" b="1" dirty="0">
              <a:solidFill>
                <a:schemeClr val="bg1"/>
              </a:solidFill>
            </a:endParaRPr>
          </a:p>
          <a:p>
            <a:r>
              <a:rPr lang="en-US" altLang="en-US" sz="3600" b="1" dirty="0">
                <a:solidFill>
                  <a:schemeClr val="bg1"/>
                </a:solidFill>
              </a:rPr>
              <a:t>They lean forward and point to the future 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647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199" y="111211"/>
            <a:ext cx="8349049" cy="5451389"/>
          </a:xfrm>
        </p:spPr>
        <p:txBody>
          <a:bodyPr/>
          <a:lstStyle/>
          <a:p>
            <a:pPr>
              <a:defRPr/>
            </a:pPr>
            <a:endParaRPr lang="en-US" sz="3600" b="1" dirty="0" smtClean="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en-US" sz="3600" b="1" dirty="0">
                <a:solidFill>
                  <a:srgbClr val="FFFFFF"/>
                </a:solidFill>
              </a:rPr>
              <a:t>They prepare the ground and foreshadow the plot, and establish a mood. </a:t>
            </a:r>
          </a:p>
          <a:p>
            <a:pPr>
              <a:defRPr/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3600" b="1" dirty="0" smtClean="0">
                <a:solidFill>
                  <a:schemeClr val="bg1"/>
                </a:solidFill>
              </a:rPr>
              <a:t>They </a:t>
            </a:r>
            <a:r>
              <a:rPr lang="en-US" sz="3600" b="1" dirty="0">
                <a:solidFill>
                  <a:schemeClr val="bg1"/>
                </a:solidFill>
              </a:rPr>
              <a:t>beckon us forward, promising new insights, complications, crises, and resolutions. </a:t>
            </a:r>
          </a:p>
          <a:p>
            <a:pPr>
              <a:defRPr/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3600" b="1" dirty="0">
                <a:solidFill>
                  <a:schemeClr val="bg1"/>
                </a:solidFill>
              </a:rPr>
              <a:t>They draw us in with specific expectations.</a:t>
            </a:r>
          </a:p>
          <a:p>
            <a:pPr marL="0" indent="0">
              <a:buNone/>
              <a:defRPr/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47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37789" cy="262521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i="1" dirty="0" smtClean="0">
                <a:solidFill>
                  <a:srgbClr val="00B0F0"/>
                </a:solidFill>
              </a:rPr>
              <a:t>Listen for</a:t>
            </a:r>
            <a:r>
              <a:rPr lang="en-US" sz="8000" i="1" dirty="0" smtClean="0">
                <a:solidFill>
                  <a:srgbClr val="00B0F0"/>
                </a:solidFill>
              </a:rPr>
              <a:t> </a:t>
            </a:r>
            <a:r>
              <a:rPr lang="en-US" sz="8000" dirty="0" smtClean="0">
                <a:solidFill>
                  <a:schemeClr val="bg1"/>
                </a:solidFill>
              </a:rPr>
              <a:t>Changes </a:t>
            </a:r>
            <a:r>
              <a:rPr lang="en-US" sz="8000" dirty="0">
                <a:solidFill>
                  <a:schemeClr val="bg1"/>
                </a:solidFill>
              </a:rPr>
              <a:t>in </a:t>
            </a:r>
            <a:r>
              <a:rPr lang="en-US" sz="8000" dirty="0" smtClean="0">
                <a:solidFill>
                  <a:schemeClr val="bg1"/>
                </a:solidFill>
              </a:rPr>
              <a:t>                      Career Narration</a:t>
            </a:r>
            <a:r>
              <a:rPr lang="en-US" sz="8000" dirty="0"/>
              <a:t/>
            </a:r>
            <a:br>
              <a:rPr lang="en-US" sz="8000" dirty="0"/>
            </a:br>
            <a:endParaRPr lang="en-US" sz="8000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8342" y="2048049"/>
            <a:ext cx="9796849" cy="4351338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8800" b="1" dirty="0" smtClean="0">
                <a:solidFill>
                  <a:srgbClr val="FF9900"/>
                </a:solidFill>
              </a:rPr>
              <a:t>Action IMs</a:t>
            </a:r>
          </a:p>
          <a:p>
            <a:r>
              <a:rPr lang="en-US" sz="8800" b="1" dirty="0" smtClean="0">
                <a:solidFill>
                  <a:srgbClr val="FF9900"/>
                </a:solidFill>
              </a:rPr>
              <a:t>Reflection IMs</a:t>
            </a:r>
          </a:p>
          <a:p>
            <a:r>
              <a:rPr lang="en-US" sz="8800" b="1" dirty="0" smtClean="0">
                <a:solidFill>
                  <a:srgbClr val="FF9900"/>
                </a:solidFill>
              </a:rPr>
              <a:t>Protest IMs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16365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733753"/>
              </p:ext>
            </p:extLst>
          </p:nvPr>
        </p:nvGraphicFramePr>
        <p:xfrm>
          <a:off x="365759" y="97534"/>
          <a:ext cx="11423905" cy="7851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7326"/>
                <a:gridCol w="2247326"/>
                <a:gridCol w="3437575"/>
                <a:gridCol w="3491678"/>
              </a:tblGrid>
              <a:tr h="153567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Client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Experience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Life  Designing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Learning Cycle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-25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(Kolb, 1984)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Client Operations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-25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(Watson &amp; Rennie, 1994)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  <a:tr h="139725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Tension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Construct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Concrete  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experience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Symbolic representation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  <a:tr h="139725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Attention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Deconstruct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Reflective 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observation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Reflexive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self-examination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  <a:tr h="139725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Intention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Reconstruct</a:t>
                      </a:r>
                      <a:endParaRPr lang="en-US" sz="210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Abstract conceptualization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New realizations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  <a:tr h="21242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Extension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Co-construct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Active 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experimentation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err="1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Revisioning</a:t>
                      </a: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 self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</a:tbl>
          </a:graphicData>
        </a:graphic>
      </p:graphicFrame>
      <p:sp>
        <p:nvSpPr>
          <p:cNvPr id="259106" name="TextBox 2"/>
          <p:cNvSpPr txBox="1">
            <a:spLocks noChangeArrowheads="1"/>
          </p:cNvSpPr>
          <p:nvPr/>
        </p:nvSpPr>
        <p:spPr bwMode="auto">
          <a:xfrm>
            <a:off x="3468688" y="5400676"/>
            <a:ext cx="184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3300" b="1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0149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04" y="1371441"/>
            <a:ext cx="1090269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dirty="0" smtClean="0">
                <a:solidFill>
                  <a:srgbClr val="FF9900"/>
                </a:solidFill>
              </a:rPr>
              <a:t>Action   </a:t>
            </a:r>
            <a:r>
              <a:rPr lang="en-US" b="1" dirty="0" smtClean="0">
                <a:solidFill>
                  <a:srgbClr val="FF9900"/>
                </a:solidFill>
              </a:rPr>
              <a:t/>
            </a:r>
            <a:br>
              <a:rPr lang="en-US" b="1" dirty="0" smtClean="0">
                <a:solidFill>
                  <a:srgbClr val="FF9900"/>
                </a:solidFill>
              </a:rPr>
            </a:br>
            <a:r>
              <a:rPr lang="en-US" sz="2200" b="1" dirty="0" smtClean="0">
                <a:solidFill>
                  <a:srgbClr val="FF9900"/>
                </a:solidFill>
              </a:rPr>
              <a:t> </a:t>
            </a:r>
            <a:r>
              <a:rPr lang="en-US" b="1" dirty="0" smtClean="0">
                <a:solidFill>
                  <a:srgbClr val="FF9900"/>
                </a:solidFill>
              </a:rPr>
              <a:t/>
            </a:r>
            <a:br>
              <a:rPr lang="en-US" b="1" dirty="0" smtClean="0">
                <a:solidFill>
                  <a:srgbClr val="FF9900"/>
                </a:solidFill>
              </a:rPr>
            </a:br>
            <a:r>
              <a:rPr lang="en-US" sz="5300" b="1" i="1" dirty="0" smtClean="0">
                <a:solidFill>
                  <a:srgbClr val="FF9900"/>
                </a:solidFill>
              </a:rPr>
              <a:t>Specific </a:t>
            </a:r>
            <a:r>
              <a:rPr lang="en-US" sz="5300" b="1" i="1" dirty="0">
                <a:solidFill>
                  <a:srgbClr val="FF9900"/>
                </a:solidFill>
              </a:rPr>
              <a:t>behaviors that counter the problem</a:t>
            </a:r>
            <a:br>
              <a:rPr lang="en-US" sz="5300" b="1" i="1" dirty="0">
                <a:solidFill>
                  <a:srgbClr val="FF9900"/>
                </a:solidFill>
              </a:rPr>
            </a:br>
            <a:endParaRPr lang="en-US" sz="5300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8" y="1252286"/>
            <a:ext cx="10412212" cy="4953441"/>
          </a:xfrm>
        </p:spPr>
        <p:txBody>
          <a:bodyPr>
            <a:normAutofit fontScale="85000" lnSpcReduction="10000"/>
          </a:bodyPr>
          <a:lstStyle/>
          <a:p>
            <a:endParaRPr lang="en-US" sz="4400" dirty="0" smtClean="0"/>
          </a:p>
          <a:p>
            <a:endParaRPr lang="en-US" sz="4400" dirty="0"/>
          </a:p>
          <a:p>
            <a:pPr marL="0" indent="0">
              <a:buNone/>
            </a:pPr>
            <a:endParaRPr lang="en-US" sz="58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800" b="1" dirty="0">
                <a:solidFill>
                  <a:schemeClr val="bg1"/>
                </a:solidFill>
              </a:rPr>
              <a:t> </a:t>
            </a:r>
            <a:r>
              <a:rPr lang="en-US" sz="5800" b="1" dirty="0" smtClean="0">
                <a:solidFill>
                  <a:schemeClr val="bg1"/>
                </a:solidFill>
              </a:rPr>
              <a:t>                New </a:t>
            </a:r>
            <a:r>
              <a:rPr lang="en-US" sz="5800" b="1" dirty="0">
                <a:solidFill>
                  <a:schemeClr val="bg1"/>
                </a:solidFill>
              </a:rPr>
              <a:t>coping </a:t>
            </a:r>
            <a:r>
              <a:rPr lang="en-US" sz="5800" b="1" dirty="0" smtClean="0">
                <a:solidFill>
                  <a:schemeClr val="bg1"/>
                </a:solidFill>
              </a:rPr>
              <a:t>behaviors</a:t>
            </a:r>
          </a:p>
          <a:p>
            <a:pPr marL="0" indent="0">
              <a:buNone/>
            </a:pPr>
            <a:r>
              <a:rPr lang="en-US" sz="5800" b="1" dirty="0" smtClean="0">
                <a:solidFill>
                  <a:schemeClr val="bg1"/>
                </a:solidFill>
              </a:rPr>
              <a:t>                 Exploring new contexts</a:t>
            </a:r>
          </a:p>
          <a:p>
            <a:pPr marL="0" indent="0">
              <a:buNone/>
            </a:pPr>
            <a:r>
              <a:rPr lang="en-US" sz="5800" b="1" dirty="0" smtClean="0">
                <a:solidFill>
                  <a:schemeClr val="bg1"/>
                </a:solidFill>
              </a:rPr>
              <a:t>                 Seeking </a:t>
            </a:r>
            <a:r>
              <a:rPr lang="en-US" sz="5800" b="1" dirty="0">
                <a:solidFill>
                  <a:schemeClr val="bg1"/>
                </a:solidFill>
              </a:rPr>
              <a:t>information </a:t>
            </a:r>
            <a:endParaRPr lang="en-US" sz="58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800" b="1" dirty="0" smtClean="0">
                <a:solidFill>
                  <a:schemeClr val="bg1"/>
                </a:solidFill>
              </a:rPr>
              <a:t>                 Searching </a:t>
            </a:r>
            <a:r>
              <a:rPr lang="en-US" sz="5800" b="1" dirty="0">
                <a:solidFill>
                  <a:schemeClr val="bg1"/>
                </a:solidFill>
              </a:rPr>
              <a:t>for new solutions</a:t>
            </a:r>
          </a:p>
          <a:p>
            <a:endParaRPr lang="en-US" sz="4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17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761"/>
            <a:ext cx="10515600" cy="5585828"/>
          </a:xfrm>
        </p:spPr>
        <p:txBody>
          <a:bodyPr>
            <a:normAutofit/>
          </a:bodyPr>
          <a:lstStyle/>
          <a:p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“</a:t>
            </a:r>
            <a:r>
              <a:rPr lang="en-US" sz="5400" dirty="0" smtClean="0">
                <a:solidFill>
                  <a:schemeClr val="bg1"/>
                </a:solidFill>
              </a:rPr>
              <a:t>I signed up to volunteer as a Big Brother.”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400" dirty="0" smtClean="0">
                <a:solidFill>
                  <a:schemeClr val="bg1"/>
                </a:solidFill>
              </a:rPr>
              <a:t>“I’m looking into a training program that will teach me new skills and give a certificate.”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51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206" y="349598"/>
            <a:ext cx="11590638" cy="1896159"/>
          </a:xfrm>
        </p:spPr>
        <p:txBody>
          <a:bodyPr>
            <a:normAutofit fontScale="90000"/>
          </a:bodyPr>
          <a:lstStyle/>
          <a:p>
            <a:r>
              <a:rPr lang="en-US" sz="6700" b="1" dirty="0" smtClean="0">
                <a:solidFill>
                  <a:srgbClr val="FF9900"/>
                </a:solidFill>
              </a:rPr>
              <a:t>                         Reflection</a:t>
            </a:r>
            <a:br>
              <a:rPr lang="en-US" sz="6700" b="1" dirty="0" smtClean="0">
                <a:solidFill>
                  <a:srgbClr val="FF9900"/>
                </a:solidFill>
              </a:rPr>
            </a:br>
            <a:r>
              <a:rPr lang="en-US" sz="2200" b="1" dirty="0" smtClean="0">
                <a:solidFill>
                  <a:srgbClr val="FF9900"/>
                </a:solidFill>
              </a:rPr>
              <a:t/>
            </a:r>
            <a:br>
              <a:rPr lang="en-US" sz="2200" b="1" dirty="0" smtClean="0">
                <a:solidFill>
                  <a:srgbClr val="FF9900"/>
                </a:solidFill>
              </a:rPr>
            </a:br>
            <a:r>
              <a:rPr lang="en-US" b="1" i="1" dirty="0" smtClean="0">
                <a:solidFill>
                  <a:srgbClr val="FF9900"/>
                </a:solidFill>
              </a:rPr>
              <a:t>New </a:t>
            </a:r>
            <a:r>
              <a:rPr lang="en-US" b="1" i="1" dirty="0">
                <a:solidFill>
                  <a:srgbClr val="FF9900"/>
                </a:solidFill>
              </a:rPr>
              <a:t>ways of thinking, </a:t>
            </a:r>
            <a:r>
              <a:rPr lang="en-US" b="1" i="1" dirty="0" smtClean="0">
                <a:solidFill>
                  <a:srgbClr val="FF9900"/>
                </a:solidFill>
              </a:rPr>
              <a:t>feeling, </a:t>
            </a:r>
            <a:r>
              <a:rPr lang="en-US" b="1" i="1" dirty="0">
                <a:solidFill>
                  <a:srgbClr val="FF9900"/>
                </a:solidFill>
              </a:rPr>
              <a:t>and </a:t>
            </a:r>
            <a:r>
              <a:rPr lang="en-US" b="1" i="1" dirty="0" smtClean="0">
                <a:solidFill>
                  <a:srgbClr val="FF9900"/>
                </a:solidFill>
              </a:rPr>
              <a:t>understandings </a:t>
            </a:r>
            <a:r>
              <a:rPr lang="en-US" b="1" i="1" dirty="0">
                <a:solidFill>
                  <a:srgbClr val="FF9900"/>
                </a:solidFill>
              </a:rPr>
              <a:t>about </a:t>
            </a:r>
            <a:r>
              <a:rPr lang="en-US" b="1" i="1" dirty="0" smtClean="0">
                <a:solidFill>
                  <a:srgbClr val="FF9900"/>
                </a:solidFill>
              </a:rPr>
              <a:t>the </a:t>
            </a:r>
            <a:r>
              <a:rPr lang="en-US" b="1" i="1" dirty="0">
                <a:solidFill>
                  <a:srgbClr val="FF9900"/>
                </a:solidFill>
              </a:rPr>
              <a:t>problem </a:t>
            </a:r>
            <a:r>
              <a:rPr lang="en-US" b="1" i="1" dirty="0" smtClean="0">
                <a:solidFill>
                  <a:srgbClr val="FF9900"/>
                </a:solidFill>
              </a:rPr>
              <a:t>that </a:t>
            </a:r>
            <a:r>
              <a:rPr lang="en-US" b="1" i="1" dirty="0">
                <a:solidFill>
                  <a:srgbClr val="FF9900"/>
                </a:solidFill>
              </a:rPr>
              <a:t>allow </a:t>
            </a:r>
            <a:r>
              <a:rPr lang="en-US" b="1" i="1" dirty="0" smtClean="0">
                <a:solidFill>
                  <a:srgbClr val="FF9900"/>
                </a:solidFill>
              </a:rPr>
              <a:t>a client </a:t>
            </a:r>
            <a:r>
              <a:rPr lang="en-US" b="1" i="1" dirty="0">
                <a:solidFill>
                  <a:srgbClr val="FF9900"/>
                </a:solidFill>
              </a:rPr>
              <a:t>to defy </a:t>
            </a:r>
            <a:r>
              <a:rPr lang="en-US" b="1" i="1" dirty="0" smtClean="0">
                <a:solidFill>
                  <a:srgbClr val="FF9900"/>
                </a:solidFill>
              </a:rPr>
              <a:t>its demands</a:t>
            </a:r>
            <a:endParaRPr lang="en-US" b="1" i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697" y="2764743"/>
            <a:ext cx="10810103" cy="4192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- Considering what caused the problem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- Thinking about how it impacts the client’s life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- Identifying negative effects of the problem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- How to deal with the problem in future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- Deliberate on changes created by counseling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16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1079"/>
            <a:ext cx="10515600" cy="5759868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“The best </a:t>
            </a:r>
            <a:r>
              <a:rPr lang="en-US" sz="4000" b="1" dirty="0">
                <a:solidFill>
                  <a:schemeClr val="bg1"/>
                </a:solidFill>
              </a:rPr>
              <a:t>time in my </a:t>
            </a:r>
            <a:r>
              <a:rPr lang="en-US" sz="4000" b="1" dirty="0" smtClean="0">
                <a:solidFill>
                  <a:schemeClr val="bg1"/>
                </a:solidFill>
              </a:rPr>
              <a:t>life was when I worked on a sales team.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4000" b="1" dirty="0" smtClean="0">
                <a:solidFill>
                  <a:schemeClr val="bg1"/>
                </a:solidFill>
              </a:rPr>
              <a:t>“I am a friendly guy but my boss yells at me for talking too much and to too many people.”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GB" sz="4000" b="1" dirty="0">
                <a:solidFill>
                  <a:schemeClr val="bg1"/>
                </a:solidFill>
              </a:rPr>
              <a:t>“</a:t>
            </a:r>
            <a:r>
              <a:rPr lang="en-US" sz="4000" b="1" dirty="0">
                <a:solidFill>
                  <a:schemeClr val="bg1"/>
                </a:solidFill>
              </a:rPr>
              <a:t>But I've never tried because I'm afraid to get </a:t>
            </a:r>
            <a:r>
              <a:rPr lang="en-US" sz="4000" b="1" dirty="0" smtClean="0">
                <a:solidFill>
                  <a:schemeClr val="bg1"/>
                </a:solidFill>
              </a:rPr>
              <a:t>denied.”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6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630" y="61226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b="1" dirty="0" smtClean="0">
                <a:solidFill>
                  <a:srgbClr val="FF9900"/>
                </a:solidFill>
              </a:rPr>
              <a:t>Protest</a:t>
            </a:r>
            <a:r>
              <a:rPr lang="en-US" b="1" dirty="0" smtClean="0">
                <a:solidFill>
                  <a:srgbClr val="FF9900"/>
                </a:solidFill>
              </a:rPr>
              <a:t/>
            </a:r>
            <a:br>
              <a:rPr lang="en-US" b="1" dirty="0" smtClean="0">
                <a:solidFill>
                  <a:srgbClr val="FF9900"/>
                </a:solidFill>
              </a:rPr>
            </a:br>
            <a:r>
              <a:rPr lang="en-US" b="1" i="1" dirty="0">
                <a:solidFill>
                  <a:srgbClr val="FF9900"/>
                </a:solidFill>
              </a:rPr>
              <a:t>C</a:t>
            </a:r>
            <a:r>
              <a:rPr lang="en-US" b="1" i="1" dirty="0" smtClean="0">
                <a:solidFill>
                  <a:srgbClr val="FF9900"/>
                </a:solidFill>
              </a:rPr>
              <a:t>riticizes </a:t>
            </a:r>
            <a:r>
              <a:rPr lang="en-US" b="1" i="1" dirty="0">
                <a:solidFill>
                  <a:srgbClr val="FF9900"/>
                </a:solidFill>
              </a:rPr>
              <a:t>the problem or those who support the problem </a:t>
            </a:r>
            <a:r>
              <a:rPr lang="en-US" b="1" i="1" dirty="0" smtClean="0">
                <a:solidFill>
                  <a:srgbClr val="FF9900"/>
                </a:solidFill>
              </a:rPr>
              <a:t>including self</a:t>
            </a:r>
            <a:endParaRPr lang="en-US" b="1" i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403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Active </a:t>
            </a:r>
            <a:r>
              <a:rPr lang="en-US" sz="4000" dirty="0">
                <a:solidFill>
                  <a:schemeClr val="bg1"/>
                </a:solidFill>
              </a:rPr>
              <a:t>refusal of assumptions and prescriptions in problematic career narrative </a:t>
            </a:r>
            <a:endParaRPr lang="en-US" sz="4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4000" dirty="0" smtClean="0">
                <a:solidFill>
                  <a:schemeClr val="bg1"/>
                </a:solidFill>
              </a:rPr>
              <a:t>Emergence of new, self-empowered positions</a:t>
            </a:r>
          </a:p>
          <a:p>
            <a:pPr marL="0" indent="0">
              <a:buNone/>
            </a:pPr>
            <a:r>
              <a:rPr lang="en-US" sz="10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Repositioning oneself in different way toward the problem.</a:t>
            </a:r>
          </a:p>
        </p:txBody>
      </p:sp>
    </p:spTree>
    <p:extLst>
      <p:ext uri="{BB962C8B-B14F-4D97-AF65-F5344CB8AC3E}">
        <p14:creationId xmlns:p14="http://schemas.microsoft.com/office/powerpoint/2010/main" val="328718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853" y="524256"/>
            <a:ext cx="11181347" cy="56527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6000" dirty="0" smtClean="0">
                <a:solidFill>
                  <a:schemeClr val="bg1"/>
                </a:solidFill>
              </a:rPr>
              <a:t>“I </a:t>
            </a:r>
            <a:r>
              <a:rPr lang="en-GB" sz="6000" dirty="0">
                <a:solidFill>
                  <a:schemeClr val="bg1"/>
                </a:solidFill>
              </a:rPr>
              <a:t>don't want a… I don't want no part of </a:t>
            </a:r>
            <a:r>
              <a:rPr lang="en-GB" sz="6000" dirty="0" smtClean="0">
                <a:solidFill>
                  <a:schemeClr val="bg1"/>
                </a:solidFill>
              </a:rPr>
              <a:t>that.”</a:t>
            </a:r>
          </a:p>
          <a:p>
            <a:pPr marL="0" indent="0">
              <a:buNone/>
            </a:pPr>
            <a:endParaRPr lang="en-GB" sz="2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6000" dirty="0" smtClean="0">
                <a:solidFill>
                  <a:schemeClr val="bg1"/>
                </a:solidFill>
              </a:rPr>
              <a:t>“My Father says a ‘Father’s need is Son’s deed.’ But I do not want to join the family business as his partner.”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616" y="73582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en-US" dirty="0">
                <a:solidFill>
                  <a:schemeClr val="bg1"/>
                </a:solidFill>
              </a:rPr>
              <a:t>Ambivalence </a:t>
            </a:r>
            <a:r>
              <a:rPr lang="en-US" dirty="0" smtClean="0">
                <a:solidFill>
                  <a:schemeClr val="bg1"/>
                </a:solidFill>
              </a:rPr>
              <a:t>Markers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                          </a:t>
            </a:r>
            <a:r>
              <a:rPr lang="en-US" sz="6700" b="1" dirty="0" smtClean="0">
                <a:solidFill>
                  <a:srgbClr val="FF9900"/>
                </a:solidFill>
              </a:rPr>
              <a:t>Ambivalence</a:t>
            </a:r>
            <a:r>
              <a:rPr lang="en-US" b="1" dirty="0" smtClean="0">
                <a:solidFill>
                  <a:srgbClr val="FF9900"/>
                </a:solidFill>
              </a:rPr>
              <a:t/>
            </a:r>
            <a:br>
              <a:rPr lang="en-US" b="1" dirty="0" smtClean="0">
                <a:solidFill>
                  <a:srgbClr val="FF9900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b="1" i="1" dirty="0" smtClean="0">
                <a:solidFill>
                  <a:srgbClr val="FF9900"/>
                </a:solidFill>
              </a:rPr>
              <a:t>After the </a:t>
            </a:r>
            <a:r>
              <a:rPr lang="en-US" b="1" i="1" dirty="0">
                <a:solidFill>
                  <a:srgbClr val="FF9900"/>
                </a:solidFill>
              </a:rPr>
              <a:t>elaboration of an IM, </a:t>
            </a:r>
            <a:r>
              <a:rPr lang="en-US" b="1" i="1" dirty="0" smtClean="0">
                <a:solidFill>
                  <a:srgbClr val="FF9900"/>
                </a:solidFill>
              </a:rPr>
              <a:t>a </a:t>
            </a:r>
            <a:r>
              <a:rPr lang="en-US" b="1" i="1" dirty="0">
                <a:solidFill>
                  <a:srgbClr val="FF9900"/>
                </a:solidFill>
              </a:rPr>
              <a:t>client </a:t>
            </a:r>
            <a:r>
              <a:rPr lang="en-US" b="1" i="1" dirty="0" smtClean="0">
                <a:solidFill>
                  <a:srgbClr val="FF9900"/>
                </a:solidFill>
              </a:rPr>
              <a:t> </a:t>
            </a:r>
            <a:r>
              <a:rPr lang="en-US" b="1" i="1" dirty="0">
                <a:solidFill>
                  <a:srgbClr val="FF9900"/>
                </a:solidFill>
              </a:rPr>
              <a:t>immediately </a:t>
            </a:r>
            <a:r>
              <a:rPr lang="en-US" b="1" i="1" dirty="0" smtClean="0">
                <a:solidFill>
                  <a:srgbClr val="FF9900"/>
                </a:solidFill>
              </a:rPr>
              <a:t>reaffirms </a:t>
            </a:r>
            <a:r>
              <a:rPr lang="en-US" b="1" i="1" dirty="0">
                <a:solidFill>
                  <a:srgbClr val="FF9900"/>
                </a:solidFill>
              </a:rPr>
              <a:t>the problematic </a:t>
            </a:r>
            <a:r>
              <a:rPr lang="en-US" b="1" i="1" dirty="0" smtClean="0">
                <a:solidFill>
                  <a:srgbClr val="FF9900"/>
                </a:solidFill>
              </a:rPr>
              <a:t>career narrative</a:t>
            </a:r>
            <a:r>
              <a:rPr lang="en-US" b="1" i="1" dirty="0">
                <a:solidFill>
                  <a:srgbClr val="FF9900"/>
                </a:solidFill>
              </a:rPr>
              <a:t>.</a:t>
            </a:r>
            <a:br>
              <a:rPr lang="en-US" b="1" i="1" dirty="0">
                <a:solidFill>
                  <a:srgbClr val="FF9900"/>
                </a:solidFill>
              </a:rPr>
            </a:br>
            <a:endParaRPr lang="en-US" b="1" i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616" y="3768817"/>
            <a:ext cx="10501184" cy="4357053"/>
          </a:xfrm>
        </p:spPr>
        <p:txBody>
          <a:bodyPr>
            <a:normAutofit/>
          </a:bodyPr>
          <a:lstStyle/>
          <a:p>
            <a:endParaRPr lang="en-US" sz="4000" b="1" dirty="0" smtClean="0">
              <a:solidFill>
                <a:schemeClr val="bg1"/>
              </a:solidFill>
              <a:latin typeface="Calibri Light" panose="020F0302020204030204"/>
              <a:ea typeface="+mj-ea"/>
              <a:cs typeface="+mj-cs"/>
            </a:endParaRPr>
          </a:p>
          <a:p>
            <a:r>
              <a:rPr lang="en-US" sz="4400" b="1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Return </a:t>
            </a:r>
            <a:r>
              <a:rPr lang="en-US" sz="4400" b="1" dirty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to the Problem </a:t>
            </a:r>
            <a:r>
              <a:rPr lang="en-US" sz="4400" b="1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Markers (RPMs) m</a:t>
            </a:r>
            <a:r>
              <a:rPr lang="en-US" sz="4400" dirty="0" smtClean="0">
                <a:solidFill>
                  <a:schemeClr val="bg1"/>
                </a:solidFill>
              </a:rPr>
              <a:t>ay predict poor outcome</a:t>
            </a:r>
          </a:p>
        </p:txBody>
      </p:sp>
    </p:spTree>
    <p:extLst>
      <p:ext uri="{BB962C8B-B14F-4D97-AF65-F5344CB8AC3E}">
        <p14:creationId xmlns:p14="http://schemas.microsoft.com/office/powerpoint/2010/main" val="3524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675" y="898358"/>
            <a:ext cx="12095746" cy="52786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 smtClean="0">
                <a:solidFill>
                  <a:schemeClr val="bg1"/>
                </a:solidFill>
              </a:rPr>
              <a:t>“There </a:t>
            </a:r>
            <a:r>
              <a:rPr lang="en-US" sz="6000" b="1" dirty="0">
                <a:solidFill>
                  <a:schemeClr val="bg1"/>
                </a:solidFill>
              </a:rPr>
              <a:t>are loopholes for everybody </a:t>
            </a:r>
            <a:r>
              <a:rPr lang="en-US" sz="6000" b="1" dirty="0" smtClean="0">
                <a:solidFill>
                  <a:schemeClr val="bg1"/>
                </a:solidFill>
              </a:rPr>
              <a:t>else but not for me. </a:t>
            </a:r>
            <a:r>
              <a:rPr lang="en-US" sz="6000" b="1" dirty="0">
                <a:solidFill>
                  <a:schemeClr val="bg1"/>
                </a:solidFill>
              </a:rPr>
              <a:t>I just don't have the </a:t>
            </a:r>
            <a:r>
              <a:rPr lang="en-US" sz="6000" b="1" dirty="0" smtClean="0">
                <a:solidFill>
                  <a:schemeClr val="bg1"/>
                </a:solidFill>
              </a:rPr>
              <a:t>million connections.”</a:t>
            </a:r>
          </a:p>
          <a:p>
            <a:pPr marL="0" indent="0">
              <a:buNone/>
            </a:pPr>
            <a:endParaRPr lang="en-US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000" b="1" dirty="0" smtClean="0">
                <a:solidFill>
                  <a:schemeClr val="bg1"/>
                </a:solidFill>
              </a:rPr>
              <a:t>“Maybe my mother is right and I should become a teacher for the job security.”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3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968" y="857258"/>
            <a:ext cx="11323160" cy="1325563"/>
          </a:xfrm>
        </p:spPr>
        <p:txBody>
          <a:bodyPr>
            <a:normAutofit fontScale="90000"/>
          </a:bodyPr>
          <a:lstStyle/>
          <a:p>
            <a:r>
              <a:rPr lang="en-US" sz="6700" b="1" dirty="0" smtClean="0">
                <a:solidFill>
                  <a:srgbClr val="FF9900"/>
                </a:solidFill>
              </a:rPr>
              <a:t>             Reconceptualization</a:t>
            </a:r>
            <a:br>
              <a:rPr lang="en-US" sz="6700" b="1" dirty="0" smtClean="0">
                <a:solidFill>
                  <a:srgbClr val="FF9900"/>
                </a:solidFill>
              </a:rPr>
            </a:br>
            <a:r>
              <a:rPr lang="en-US" sz="2200" b="1" dirty="0" smtClean="0">
                <a:solidFill>
                  <a:srgbClr val="FF9900"/>
                </a:solidFill>
              </a:rPr>
              <a:t/>
            </a:r>
            <a:br>
              <a:rPr lang="en-US" sz="2200" b="1" dirty="0" smtClean="0">
                <a:solidFill>
                  <a:srgbClr val="FF9900"/>
                </a:solidFill>
              </a:rPr>
            </a:br>
            <a:r>
              <a:rPr lang="en-US" b="1" dirty="0" smtClean="0">
                <a:solidFill>
                  <a:srgbClr val="FF9900"/>
                </a:solidFill>
              </a:rPr>
              <a:t>        </a:t>
            </a:r>
            <a:r>
              <a:rPr lang="en-US" sz="5300" b="1" i="1" dirty="0" smtClean="0">
                <a:solidFill>
                  <a:srgbClr val="FF9900"/>
                </a:solidFill>
              </a:rPr>
              <a:t>Form </a:t>
            </a:r>
            <a:r>
              <a:rPr lang="en-US" sz="5300" b="1" i="1" dirty="0">
                <a:solidFill>
                  <a:srgbClr val="FF9900"/>
                </a:solidFill>
              </a:rPr>
              <a:t>a </a:t>
            </a:r>
            <a:r>
              <a:rPr lang="en-US" sz="5300" b="1" i="1" dirty="0" smtClean="0">
                <a:solidFill>
                  <a:srgbClr val="FF9900"/>
                </a:solidFill>
              </a:rPr>
              <a:t>new self-narrative using reflexivity</a:t>
            </a:r>
            <a:r>
              <a:rPr lang="en-US" sz="5300" b="1" dirty="0"/>
              <a:t/>
            </a:r>
            <a:br>
              <a:rPr lang="en-US" sz="5300" b="1" dirty="0"/>
            </a:br>
            <a:endParaRPr lang="en-US" sz="53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968" y="2731007"/>
            <a:ext cx="11438022" cy="4331213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Client sees self in a new way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Telling the story with intentional self-regulation 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Counselor may pull them out or co-construct them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89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9728" y="478537"/>
            <a:ext cx="12277344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dirty="0">
                <a:solidFill>
                  <a:srgbClr val="FF9900"/>
                </a:solidFill>
              </a:rPr>
              <a:t>Reflexivity</a:t>
            </a:r>
            <a:r>
              <a:rPr lang="en-US" sz="5400" dirty="0"/>
              <a:t> is a </a:t>
            </a:r>
            <a:r>
              <a:rPr lang="en-US" sz="5400" dirty="0" smtClean="0"/>
              <a:t>second-order cognitive </a:t>
            </a:r>
            <a:r>
              <a:rPr lang="en-US" sz="5400" dirty="0"/>
              <a:t>process </a:t>
            </a:r>
            <a:r>
              <a:rPr lang="en-US" sz="5400" dirty="0" smtClean="0"/>
              <a:t>whereby an individual reflects on retrospective reflections to first understand and recognize patterns             in one’s </a:t>
            </a:r>
            <a:r>
              <a:rPr lang="en-US" sz="5400" dirty="0"/>
              <a:t>self-narratives </a:t>
            </a:r>
            <a:r>
              <a:rPr lang="en-US" sz="5400" dirty="0" smtClean="0"/>
              <a:t>and then prospectively project the career                   story into the future.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38370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483703"/>
              </p:ext>
            </p:extLst>
          </p:nvPr>
        </p:nvGraphicFramePr>
        <p:xfrm>
          <a:off x="402336" y="451104"/>
          <a:ext cx="11509247" cy="3864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4114"/>
                <a:gridCol w="2264114"/>
                <a:gridCol w="3463256"/>
                <a:gridCol w="3517763"/>
              </a:tblGrid>
              <a:tr h="196554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Client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Experience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Life  Designing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Learning Cycle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-25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(Kolb, 1984)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Client Operations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-25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(Watson &amp; Rennie, 1994)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  <a:tr h="189932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Tension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Construct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Concrete  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experience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Symbolic representation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62125" y="4621658"/>
            <a:ext cx="8572500" cy="1477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The process begins</a:t>
            </a:r>
            <a:r>
              <a:rPr lang="en-US" sz="3000" b="1" spc="75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 </a:t>
            </a:r>
            <a:r>
              <a:rPr lang="en-US" sz="3000" b="1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with addressing a client’s tension by constructing</a:t>
            </a:r>
            <a:r>
              <a:rPr lang="en-US" sz="3000" b="1" spc="68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 m</a:t>
            </a:r>
            <a:r>
              <a:rPr lang="en-US" sz="3000" b="1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icro-narratives</a:t>
            </a:r>
            <a:r>
              <a:rPr lang="en-US" sz="3000" b="1" spc="-71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 </a:t>
            </a:r>
            <a:r>
              <a:rPr lang="en-US" sz="3000" b="1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that</a:t>
            </a:r>
            <a:r>
              <a:rPr lang="en-US" sz="3000" b="1" spc="-68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 </a:t>
            </a:r>
            <a:r>
              <a:rPr lang="en-US" sz="3000" b="1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provide</a:t>
            </a:r>
            <a:r>
              <a:rPr lang="en-US" sz="3000" b="1" spc="-64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 </a:t>
            </a:r>
            <a:r>
              <a:rPr lang="en-US" sz="3000" b="1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symbolic</a:t>
            </a:r>
            <a:r>
              <a:rPr lang="en-US" sz="3000" b="1" spc="-60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 </a:t>
            </a:r>
            <a:r>
              <a:rPr lang="en-US" sz="3000" b="1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representations</a:t>
            </a:r>
            <a:r>
              <a:rPr lang="en-US" sz="3000" b="1" spc="-68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 </a:t>
            </a:r>
            <a:r>
              <a:rPr lang="en-US" sz="3000" b="1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of</a:t>
            </a:r>
            <a:r>
              <a:rPr lang="en-US" sz="3000" b="1" spc="-71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 </a:t>
            </a:r>
            <a:r>
              <a:rPr lang="en-US" sz="3000" b="1" dirty="0">
                <a:solidFill>
                  <a:prstClr val="white"/>
                </a:solidFill>
                <a:ea typeface="Calibri" panose="020F0502020204030204" pitchFamily="34" charset="0"/>
                <a:cs typeface="Georgia" panose="02040502050405020303" pitchFamily="18" charset="0"/>
              </a:rPr>
              <a:t>concrete experience.</a:t>
            </a:r>
            <a:endParaRPr lang="en-US" sz="3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28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206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 smtClean="0">
                <a:solidFill>
                  <a:srgbClr val="FFC000"/>
                </a:solidFill>
              </a:rPr>
              <a:t>Reflexivity</a:t>
            </a:r>
            <a:endParaRPr lang="en-US" sz="6600" b="1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952" y="1825625"/>
            <a:ext cx="11792607" cy="48116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 smtClean="0">
                <a:solidFill>
                  <a:schemeClr val="bg1"/>
                </a:solidFill>
              </a:rPr>
              <a:t>Reflexivity uses internal dialogues to </a:t>
            </a:r>
            <a:r>
              <a:rPr lang="en-US" sz="6600" b="1" dirty="0">
                <a:solidFill>
                  <a:schemeClr val="bg1"/>
                </a:solidFill>
              </a:rPr>
              <a:t>take a new </a:t>
            </a:r>
            <a:r>
              <a:rPr lang="en-US" sz="6600" b="1" dirty="0" smtClean="0">
                <a:solidFill>
                  <a:schemeClr val="bg1"/>
                </a:solidFill>
              </a:rPr>
              <a:t>perspective that transforms the career narrative and approaches the transition in </a:t>
            </a:r>
            <a:r>
              <a:rPr lang="en-US" sz="6600" b="1" dirty="0">
                <a:solidFill>
                  <a:schemeClr val="bg1"/>
                </a:solidFill>
              </a:rPr>
              <a:t>a new </a:t>
            </a:r>
            <a:r>
              <a:rPr lang="en-US" sz="6600" b="1" dirty="0" smtClean="0">
                <a:solidFill>
                  <a:schemeClr val="bg1"/>
                </a:solidFill>
              </a:rPr>
              <a:t>way.</a:t>
            </a:r>
          </a:p>
        </p:txBody>
      </p:sp>
    </p:spTree>
    <p:extLst>
      <p:ext uri="{BB962C8B-B14F-4D97-AF65-F5344CB8AC3E}">
        <p14:creationId xmlns:p14="http://schemas.microsoft.com/office/powerpoint/2010/main" val="303777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341" y="914893"/>
            <a:ext cx="9598211" cy="1325563"/>
          </a:xfrm>
        </p:spPr>
        <p:txBody>
          <a:bodyPr>
            <a:normAutofit fontScale="90000"/>
          </a:bodyPr>
          <a:lstStyle/>
          <a:p>
            <a:r>
              <a:rPr lang="en-US" sz="6700" b="1" dirty="0" smtClean="0">
                <a:solidFill>
                  <a:srgbClr val="FF9900"/>
                </a:solidFill>
              </a:rPr>
              <a:t>          Reconceptualization</a:t>
            </a:r>
            <a:br>
              <a:rPr lang="en-US" sz="6700" b="1" dirty="0" smtClean="0">
                <a:solidFill>
                  <a:srgbClr val="FF9900"/>
                </a:solidFill>
              </a:rPr>
            </a:br>
            <a:r>
              <a:rPr lang="en-US" sz="2200" b="1" dirty="0" smtClean="0">
                <a:solidFill>
                  <a:srgbClr val="FF9900"/>
                </a:solidFill>
              </a:rPr>
              <a:t/>
            </a:r>
            <a:br>
              <a:rPr lang="en-US" sz="2200" b="1" dirty="0" smtClean="0">
                <a:solidFill>
                  <a:srgbClr val="FF9900"/>
                </a:solidFill>
              </a:rPr>
            </a:br>
            <a:r>
              <a:rPr lang="en-US" sz="2200" b="1" dirty="0" smtClean="0">
                <a:solidFill>
                  <a:srgbClr val="FF9900"/>
                </a:solidFill>
              </a:rPr>
              <a:t>                      </a:t>
            </a:r>
            <a:r>
              <a:rPr lang="en-US" b="1" i="1" dirty="0" smtClean="0">
                <a:solidFill>
                  <a:srgbClr val="FF9900"/>
                </a:solidFill>
              </a:rPr>
              <a:t>Articulation of new understandings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5" y="2473202"/>
            <a:ext cx="11504814" cy="25476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u="sng" dirty="0" smtClean="0">
                <a:solidFill>
                  <a:schemeClr val="bg1"/>
                </a:solidFill>
              </a:rPr>
              <a:t>Meta-perspective that takes three positions</a:t>
            </a:r>
            <a:r>
              <a:rPr lang="en-US" sz="4000" b="1" dirty="0">
                <a:solidFill>
                  <a:schemeClr val="bg1"/>
                </a:solidFill>
              </a:rPr>
              <a:t>: 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chemeClr val="bg1"/>
              </a:solidFill>
            </a:endParaRPr>
          </a:p>
          <a:p>
            <a:r>
              <a:rPr lang="en-US" sz="4000" b="1" dirty="0" smtClean="0">
                <a:solidFill>
                  <a:schemeClr val="bg1"/>
                </a:solidFill>
              </a:rPr>
              <a:t>the </a:t>
            </a:r>
            <a:r>
              <a:rPr lang="en-US" sz="4000" b="1" dirty="0">
                <a:solidFill>
                  <a:schemeClr val="bg1"/>
                </a:solidFill>
              </a:rPr>
              <a:t>position of the past </a:t>
            </a:r>
            <a:r>
              <a:rPr lang="en-US" sz="4000" b="1" dirty="0" smtClean="0">
                <a:solidFill>
                  <a:schemeClr val="bg1"/>
                </a:solidFill>
              </a:rPr>
              <a:t>story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the </a:t>
            </a:r>
            <a:r>
              <a:rPr lang="en-US" sz="4000" b="1" dirty="0">
                <a:solidFill>
                  <a:schemeClr val="bg1"/>
                </a:solidFill>
              </a:rPr>
              <a:t>position of the </a:t>
            </a:r>
            <a:r>
              <a:rPr lang="en-US" sz="4000" b="1" dirty="0" smtClean="0">
                <a:solidFill>
                  <a:schemeClr val="bg1"/>
                </a:solidFill>
              </a:rPr>
              <a:t>anticipated (new</a:t>
            </a:r>
            <a:r>
              <a:rPr lang="en-US" sz="4000" b="1" dirty="0">
                <a:solidFill>
                  <a:schemeClr val="bg1"/>
                </a:solidFill>
              </a:rPr>
              <a:t>) </a:t>
            </a:r>
            <a:r>
              <a:rPr lang="en-US" sz="4000" b="1" dirty="0" smtClean="0">
                <a:solidFill>
                  <a:schemeClr val="bg1"/>
                </a:solidFill>
              </a:rPr>
              <a:t>story 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an </a:t>
            </a:r>
            <a:r>
              <a:rPr lang="en-US" sz="4000" b="1" dirty="0">
                <a:solidFill>
                  <a:schemeClr val="bg1"/>
                </a:solidFill>
              </a:rPr>
              <a:t>observing </a:t>
            </a:r>
            <a:r>
              <a:rPr lang="en-US" sz="4000" b="1" dirty="0" smtClean="0">
                <a:solidFill>
                  <a:schemeClr val="bg1"/>
                </a:solidFill>
              </a:rPr>
              <a:t>position that recognizes the </a:t>
            </a:r>
            <a:r>
              <a:rPr lang="en-US" sz="4000" b="1" dirty="0">
                <a:solidFill>
                  <a:schemeClr val="bg1"/>
                </a:solidFill>
              </a:rPr>
              <a:t>difference between the old </a:t>
            </a:r>
            <a:r>
              <a:rPr lang="en-US" sz="4000" b="1" dirty="0" smtClean="0">
                <a:solidFill>
                  <a:schemeClr val="bg1"/>
                </a:solidFill>
              </a:rPr>
              <a:t>and the anticipated plots as well as describes the process of change.</a:t>
            </a:r>
            <a:endParaRPr lang="en-US" sz="4000" b="1" dirty="0">
              <a:solidFill>
                <a:schemeClr val="bg1"/>
              </a:solidFill>
            </a:endParaRPr>
          </a:p>
          <a:p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26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9484" y="698762"/>
            <a:ext cx="8273716" cy="1325563"/>
          </a:xfrm>
        </p:spPr>
        <p:txBody>
          <a:bodyPr>
            <a:normAutofit fontScale="90000"/>
          </a:bodyPr>
          <a:lstStyle/>
          <a:p>
            <a:r>
              <a:rPr lang="en-US" sz="6700" b="1" dirty="0" smtClean="0">
                <a:solidFill>
                  <a:srgbClr val="FF9900"/>
                </a:solidFill>
              </a:rPr>
              <a:t>          Reconceptualization</a:t>
            </a:r>
            <a:br>
              <a:rPr lang="en-US" sz="6700" b="1" dirty="0" smtClean="0">
                <a:solidFill>
                  <a:srgbClr val="FF9900"/>
                </a:solidFill>
              </a:rPr>
            </a:br>
            <a:r>
              <a:rPr lang="en-US" sz="2200" b="1" dirty="0" smtClean="0">
                <a:solidFill>
                  <a:srgbClr val="FF9900"/>
                </a:solidFill>
              </a:rPr>
              <a:t/>
            </a:r>
            <a:br>
              <a:rPr lang="en-US" sz="2200" b="1" dirty="0" smtClean="0">
                <a:solidFill>
                  <a:srgbClr val="FF9900"/>
                </a:solidFill>
              </a:rPr>
            </a:br>
            <a:r>
              <a:rPr lang="en-US" sz="2200" b="1" dirty="0" smtClean="0">
                <a:solidFill>
                  <a:srgbClr val="FF9900"/>
                </a:solidFill>
              </a:rPr>
              <a:t>                      </a:t>
            </a:r>
            <a:r>
              <a:rPr lang="en-US" b="1" i="1" dirty="0" smtClean="0">
                <a:solidFill>
                  <a:srgbClr val="FF9900"/>
                </a:solidFill>
              </a:rPr>
              <a:t>Formation </a:t>
            </a:r>
            <a:r>
              <a:rPr lang="en-US" b="1" i="1" dirty="0">
                <a:solidFill>
                  <a:srgbClr val="FF9900"/>
                </a:solidFill>
              </a:rPr>
              <a:t>of a </a:t>
            </a:r>
            <a:r>
              <a:rPr lang="en-US" b="1" i="1" dirty="0" smtClean="0">
                <a:solidFill>
                  <a:srgbClr val="FF9900"/>
                </a:solidFill>
              </a:rPr>
              <a:t>new self-narrative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170" y="2431111"/>
            <a:ext cx="10503568" cy="4351338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Involve </a:t>
            </a:r>
            <a:r>
              <a:rPr lang="en-US" dirty="0">
                <a:solidFill>
                  <a:schemeClr val="bg1"/>
                </a:solidFill>
              </a:rPr>
              <a:t>a </a:t>
            </a:r>
            <a:r>
              <a:rPr lang="en-US" b="1" dirty="0">
                <a:solidFill>
                  <a:schemeClr val="bg1"/>
                </a:solidFill>
              </a:rPr>
              <a:t>reflexive (recognize our own influence) </a:t>
            </a:r>
            <a:r>
              <a:rPr lang="en-US" dirty="0">
                <a:solidFill>
                  <a:schemeClr val="bg1"/>
                </a:solidFill>
              </a:rPr>
              <a:t>position toward the change process—the person is not only an actor </a:t>
            </a:r>
            <a:r>
              <a:rPr lang="en-US" dirty="0" smtClean="0">
                <a:solidFill>
                  <a:schemeClr val="bg1"/>
                </a:solidFill>
              </a:rPr>
              <a:t>in </a:t>
            </a:r>
            <a:r>
              <a:rPr lang="en-US" dirty="0">
                <a:solidFill>
                  <a:schemeClr val="bg1"/>
                </a:solidFill>
              </a:rPr>
              <a:t>that process but also its </a:t>
            </a:r>
            <a:r>
              <a:rPr lang="en-US" dirty="0" smtClean="0">
                <a:solidFill>
                  <a:schemeClr val="bg1"/>
                </a:solidFill>
              </a:rPr>
              <a:t>author. 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dirty="0">
                <a:solidFill>
                  <a:schemeClr val="bg1"/>
                </a:solidFill>
              </a:rPr>
              <a:t>Without this meta-perspective, the person could only be an actor who lacks access to the processes that are beneath the plot; it is the access to these processes that allows him or her to be an author or his or her own life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Without </a:t>
            </a:r>
            <a:r>
              <a:rPr lang="en-US" dirty="0">
                <a:solidFill>
                  <a:schemeClr val="bg1"/>
                </a:solidFill>
              </a:rPr>
              <a:t>reconceptualization the other IMs seem insufficient for sustained therapeutic change to unfold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5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9224" y="910825"/>
            <a:ext cx="10515600" cy="1340704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REFLEXIVITY</a:t>
            </a:r>
            <a:endParaRPr lang="en-US" b="1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220" t="36276" r="59628" b="20658"/>
          <a:stretch/>
        </p:blipFill>
        <p:spPr>
          <a:xfrm>
            <a:off x="583857" y="438912"/>
            <a:ext cx="11024286" cy="5340096"/>
          </a:xfrm>
          <a:prstGeom prst="rect">
            <a:avLst/>
          </a:prstGeom>
          <a:ln w="57150">
            <a:solidFill>
              <a:srgbClr val="C00000"/>
            </a:solidFill>
          </a:ln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/>
          <a:srcRect l="23315" t="24921" r="58360" b="66717"/>
          <a:stretch/>
        </p:blipFill>
        <p:spPr>
          <a:xfrm>
            <a:off x="144376" y="7295317"/>
            <a:ext cx="5454315" cy="9022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81856" y="4393321"/>
            <a:ext cx="3395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Observing Position</a:t>
            </a:r>
            <a:endParaRPr lang="en-US" sz="28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Down Arrow 6"/>
          <p:cNvSpPr/>
          <p:nvPr/>
        </p:nvSpPr>
        <p:spPr>
          <a:xfrm rot="10800000">
            <a:off x="5805284" y="3415889"/>
            <a:ext cx="316992" cy="73552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79929" y="5948989"/>
            <a:ext cx="9801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bg1"/>
                </a:solidFill>
              </a:rPr>
              <a:t>Gonçalves, M. M., Ribeiro, A., Mendes, I., Matos, M., &amp; Santos, A. (2011). </a:t>
            </a:r>
            <a:r>
              <a:rPr lang="en-US" sz="1600" b="1" dirty="0" smtClean="0">
                <a:solidFill>
                  <a:schemeClr val="bg1"/>
                </a:solidFill>
              </a:rPr>
              <a:t>Tracking novelties </a:t>
            </a:r>
            <a:r>
              <a:rPr lang="en-US" sz="1600" b="1" dirty="0">
                <a:solidFill>
                  <a:schemeClr val="bg1"/>
                </a:solidFill>
              </a:rPr>
              <a:t>in psychotherapy process research: The Innovative Moments </a:t>
            </a:r>
            <a:r>
              <a:rPr lang="en-US" sz="1600" b="1" dirty="0" smtClean="0">
                <a:solidFill>
                  <a:schemeClr val="bg1"/>
                </a:solidFill>
              </a:rPr>
              <a:t>Coding System</a:t>
            </a:r>
            <a:r>
              <a:rPr lang="en-US" sz="1600" b="1" dirty="0">
                <a:solidFill>
                  <a:schemeClr val="bg1"/>
                </a:solidFill>
              </a:rPr>
              <a:t>. </a:t>
            </a:r>
            <a:r>
              <a:rPr lang="en-US" sz="1600" b="1" i="1" dirty="0">
                <a:solidFill>
                  <a:schemeClr val="bg1"/>
                </a:solidFill>
              </a:rPr>
              <a:t>Psychotherapy Research, 21</a:t>
            </a:r>
            <a:r>
              <a:rPr lang="en-US" sz="1600" b="1" dirty="0">
                <a:solidFill>
                  <a:schemeClr val="bg1"/>
                </a:solidFill>
              </a:rPr>
              <a:t>, 497-509.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4608" y="816864"/>
            <a:ext cx="2281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REFLEXIVITY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22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341" y="914893"/>
            <a:ext cx="9598211" cy="1325563"/>
          </a:xfrm>
        </p:spPr>
        <p:txBody>
          <a:bodyPr>
            <a:normAutofit fontScale="90000"/>
          </a:bodyPr>
          <a:lstStyle/>
          <a:p>
            <a:r>
              <a:rPr lang="en-US" sz="6700" b="1" dirty="0" smtClean="0">
                <a:solidFill>
                  <a:srgbClr val="FF9900"/>
                </a:solidFill>
              </a:rPr>
              <a:t>          Reconceptualization</a:t>
            </a:r>
            <a:br>
              <a:rPr lang="en-US" sz="6700" b="1" dirty="0" smtClean="0">
                <a:solidFill>
                  <a:srgbClr val="FF9900"/>
                </a:solidFill>
              </a:rPr>
            </a:br>
            <a:r>
              <a:rPr lang="en-US" sz="2200" b="1" dirty="0" smtClean="0">
                <a:solidFill>
                  <a:srgbClr val="FF9900"/>
                </a:solidFill>
              </a:rPr>
              <a:t/>
            </a:r>
            <a:br>
              <a:rPr lang="en-US" sz="2200" b="1" dirty="0" smtClean="0">
                <a:solidFill>
                  <a:srgbClr val="FF9900"/>
                </a:solidFill>
              </a:rPr>
            </a:br>
            <a:r>
              <a:rPr lang="en-US" sz="6000" b="1" i="1" dirty="0" smtClean="0">
                <a:solidFill>
                  <a:srgbClr val="FF9900"/>
                </a:solidFill>
              </a:rPr>
              <a:t>Articulation of new understandings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5" y="2473202"/>
            <a:ext cx="11504814" cy="2547675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Narrative thought helps the autobiographical author to move to  a new perspective, envision possible futures, and trust intuition.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600" b="1" kern="0" dirty="0" smtClean="0">
                <a:solidFill>
                  <a:srgbClr val="FFFFFF"/>
                </a:solidFill>
                <a:latin typeface="Arial"/>
              </a:rPr>
              <a:t>Brings </a:t>
            </a:r>
            <a:r>
              <a:rPr lang="en-US" sz="3600" b="1" kern="0" dirty="0">
                <a:solidFill>
                  <a:srgbClr val="FFFFFF"/>
                </a:solidFill>
                <a:latin typeface="Arial"/>
              </a:rPr>
              <a:t>career story to point of meaning 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&amp;</a:t>
            </a:r>
            <a:r>
              <a:rPr lang="en-US" sz="3600" b="1" kern="0" dirty="0">
                <a:solidFill>
                  <a:srgbClr val="FFFFFF"/>
                </a:solidFill>
                <a:latin typeface="Arial"/>
              </a:rPr>
              <a:t> purpose 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 Highlights meaning </a:t>
            </a:r>
            <a:r>
              <a:rPr lang="en-US" sz="4400" b="1" dirty="0">
                <a:solidFill>
                  <a:schemeClr val="bg1"/>
                </a:solidFill>
              </a:rPr>
              <a:t>and uniqueness to shape </a:t>
            </a:r>
            <a:r>
              <a:rPr lang="en-US" sz="4400" b="1" dirty="0" smtClean="0">
                <a:solidFill>
                  <a:schemeClr val="bg1"/>
                </a:solidFill>
              </a:rPr>
              <a:t>identity and future plans.</a:t>
            </a:r>
            <a:endParaRPr lang="en-US" sz="4400" b="1" dirty="0">
              <a:solidFill>
                <a:schemeClr val="bg1"/>
              </a:solidFill>
            </a:endParaRPr>
          </a:p>
          <a:p>
            <a:endParaRPr lang="en-US" sz="4400" b="1" dirty="0">
              <a:solidFill>
                <a:schemeClr val="bg1"/>
              </a:solidFill>
            </a:endParaRPr>
          </a:p>
          <a:p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78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607383"/>
            <a:ext cx="10738658" cy="59109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b="1" dirty="0" smtClean="0">
                <a:solidFill>
                  <a:schemeClr val="bg1"/>
                </a:solidFill>
              </a:rPr>
              <a:t>“Oh </a:t>
            </a:r>
            <a:r>
              <a:rPr lang="en-GB" sz="4000" b="1" dirty="0">
                <a:solidFill>
                  <a:schemeClr val="bg1"/>
                </a:solidFill>
              </a:rPr>
              <a:t>yeah, </a:t>
            </a:r>
            <a:r>
              <a:rPr lang="en-GB" sz="4000" b="1" dirty="0" smtClean="0">
                <a:solidFill>
                  <a:schemeClr val="bg1"/>
                </a:solidFill>
              </a:rPr>
              <a:t>looking at that way, I could stop feeling sorry for myself and go sign-up </a:t>
            </a:r>
            <a:r>
              <a:rPr lang="en-GB" sz="4000" b="1" dirty="0">
                <a:solidFill>
                  <a:schemeClr val="bg1"/>
                </a:solidFill>
              </a:rPr>
              <a:t>for a project manager course right now and go to school, 3 nights a week for a year and get the </a:t>
            </a:r>
            <a:r>
              <a:rPr lang="en-GB" sz="4000" b="1" dirty="0" smtClean="0">
                <a:solidFill>
                  <a:schemeClr val="bg1"/>
                </a:solidFill>
              </a:rPr>
              <a:t>certificate that will lead to the job I want.”</a:t>
            </a:r>
          </a:p>
          <a:p>
            <a:pPr marL="0" indent="0">
              <a:buNone/>
            </a:pPr>
            <a:endParaRPr lang="en-GB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4000" b="1" dirty="0" smtClean="0">
                <a:solidFill>
                  <a:schemeClr val="bg1"/>
                </a:solidFill>
              </a:rPr>
              <a:t>“If when I graduate, I move out on my own I can pursue the career that I want without feeling guilty about not doing what my family wants.” 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9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6524" y="500062"/>
            <a:ext cx="9188784" cy="1325563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9900"/>
                </a:solidFill>
              </a:rPr>
              <a:t>Reconceptualization</a:t>
            </a:r>
            <a:endParaRPr lang="en-US" sz="6000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2927"/>
            <a:ext cx="10515600" cy="4318501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The </a:t>
            </a:r>
            <a:r>
              <a:rPr lang="en-US" sz="4400" b="1" dirty="0">
                <a:solidFill>
                  <a:schemeClr val="bg1"/>
                </a:solidFill>
              </a:rPr>
              <a:t>new </a:t>
            </a:r>
            <a:r>
              <a:rPr lang="en-US" sz="4400" b="1" dirty="0" smtClean="0">
                <a:solidFill>
                  <a:schemeClr val="bg1"/>
                </a:solidFill>
              </a:rPr>
              <a:t>narrative that emerges in reconceptualization </a:t>
            </a:r>
            <a:r>
              <a:rPr lang="en-US" sz="4400" b="1" dirty="0">
                <a:solidFill>
                  <a:schemeClr val="bg1"/>
                </a:solidFill>
              </a:rPr>
              <a:t>is not a complete or finished </a:t>
            </a:r>
            <a:r>
              <a:rPr lang="en-US" sz="4400" b="1" dirty="0" smtClean="0">
                <a:solidFill>
                  <a:schemeClr val="bg1"/>
                </a:solidFill>
              </a:rPr>
              <a:t>story.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sz="4400" b="1" dirty="0" smtClean="0">
                <a:solidFill>
                  <a:schemeClr val="bg1"/>
                </a:solidFill>
              </a:rPr>
              <a:t>It </a:t>
            </a:r>
            <a:r>
              <a:rPr lang="en-US" sz="4400" b="1" dirty="0">
                <a:solidFill>
                  <a:schemeClr val="bg1"/>
                </a:solidFill>
              </a:rPr>
              <a:t>is a </a:t>
            </a:r>
            <a:r>
              <a:rPr lang="en-US" sz="4400" b="1" dirty="0" smtClean="0">
                <a:solidFill>
                  <a:schemeClr val="bg1"/>
                </a:solidFill>
              </a:rPr>
              <a:t>provisional, first </a:t>
            </a:r>
            <a:r>
              <a:rPr lang="en-US" sz="4400" b="1" dirty="0">
                <a:solidFill>
                  <a:schemeClr val="bg1"/>
                </a:solidFill>
              </a:rPr>
              <a:t>draft of what a new </a:t>
            </a:r>
            <a:r>
              <a:rPr lang="en-US" sz="4400" b="1" dirty="0" smtClean="0">
                <a:solidFill>
                  <a:schemeClr val="bg1"/>
                </a:solidFill>
              </a:rPr>
              <a:t>narrative </a:t>
            </a:r>
            <a:r>
              <a:rPr lang="en-US" sz="4400" b="1" dirty="0">
                <a:solidFill>
                  <a:schemeClr val="bg1"/>
                </a:solidFill>
              </a:rPr>
              <a:t>could be. 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49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9109"/>
            <a:ext cx="10515600" cy="1325563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9900"/>
                </a:solidFill>
              </a:rPr>
              <a:t>        Performing Change</a:t>
            </a:r>
            <a:br>
              <a:rPr lang="en-US" sz="6600" b="1" dirty="0" smtClean="0">
                <a:solidFill>
                  <a:srgbClr val="FF9900"/>
                </a:solidFill>
              </a:rPr>
            </a:br>
            <a:r>
              <a:rPr lang="en-US" sz="2000" b="1" dirty="0">
                <a:solidFill>
                  <a:srgbClr val="FF9900"/>
                </a:solidFill>
              </a:rPr>
              <a:t/>
            </a:r>
            <a:br>
              <a:rPr lang="en-US" sz="2000" b="1" dirty="0">
                <a:solidFill>
                  <a:srgbClr val="FF9900"/>
                </a:solidFill>
              </a:rPr>
            </a:br>
            <a:r>
              <a:rPr lang="en-US" sz="2000" b="1" dirty="0" smtClean="0">
                <a:solidFill>
                  <a:srgbClr val="FF9900"/>
                </a:solidFill>
              </a:rPr>
              <a:t>      </a:t>
            </a:r>
            <a:r>
              <a:rPr lang="en-US" sz="4000" b="1" i="1" dirty="0" smtClean="0">
                <a:solidFill>
                  <a:srgbClr val="FF9900"/>
                </a:solidFill>
              </a:rPr>
              <a:t>The </a:t>
            </a:r>
            <a:r>
              <a:rPr lang="en-US" sz="4000" b="1" i="1" dirty="0">
                <a:solidFill>
                  <a:srgbClr val="FF9900"/>
                </a:solidFill>
              </a:rPr>
              <a:t>implementation of the new career plans</a:t>
            </a:r>
            <a:endParaRPr lang="en-US" sz="4000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43975"/>
            <a:ext cx="10515600" cy="3203257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Engaging in </a:t>
            </a:r>
            <a:r>
              <a:rPr lang="en-US" sz="4400" dirty="0">
                <a:solidFill>
                  <a:schemeClr val="bg1"/>
                </a:solidFill>
              </a:rPr>
              <a:t>new projects as a result of the process of change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Performing new skills or activities</a:t>
            </a:r>
            <a:endParaRPr lang="en-US" sz="4400" dirty="0">
              <a:solidFill>
                <a:schemeClr val="bg1"/>
              </a:solidFill>
            </a:endParaRPr>
          </a:p>
          <a:p>
            <a:r>
              <a:rPr lang="en-US" sz="4400" dirty="0" smtClean="0">
                <a:solidFill>
                  <a:schemeClr val="bg1"/>
                </a:solidFill>
              </a:rPr>
              <a:t>Incorporating ignored interests and values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62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195" t="29902" r="57723" b="43824"/>
          <a:stretch/>
        </p:blipFill>
        <p:spPr>
          <a:xfrm>
            <a:off x="966063" y="662151"/>
            <a:ext cx="10259874" cy="46823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3443" y="6024036"/>
            <a:ext cx="9801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bg1"/>
                </a:solidFill>
              </a:rPr>
              <a:t>Gonçalves, M. M., Ribeiro, A., Mendes, I., Matos, M., &amp; Santos, A. (2011). </a:t>
            </a:r>
            <a:r>
              <a:rPr lang="en-US" sz="1600" b="1" dirty="0" smtClean="0">
                <a:solidFill>
                  <a:schemeClr val="bg1"/>
                </a:solidFill>
              </a:rPr>
              <a:t>Tracking novelties </a:t>
            </a:r>
            <a:r>
              <a:rPr lang="en-US" sz="1600" b="1" dirty="0">
                <a:solidFill>
                  <a:schemeClr val="bg1"/>
                </a:solidFill>
              </a:rPr>
              <a:t>in psychotherapy process research: The Innovative Moments </a:t>
            </a:r>
            <a:r>
              <a:rPr lang="en-US" sz="1600" b="1" dirty="0" smtClean="0">
                <a:solidFill>
                  <a:schemeClr val="bg1"/>
                </a:solidFill>
              </a:rPr>
              <a:t>Coding System</a:t>
            </a:r>
            <a:r>
              <a:rPr lang="en-US" sz="1600" b="1" dirty="0">
                <a:solidFill>
                  <a:schemeClr val="bg1"/>
                </a:solidFill>
              </a:rPr>
              <a:t>. </a:t>
            </a:r>
            <a:r>
              <a:rPr lang="en-US" sz="1600" b="1" i="1" dirty="0">
                <a:solidFill>
                  <a:schemeClr val="bg1"/>
                </a:solidFill>
              </a:rPr>
              <a:t>Psychotherapy Research, 21</a:t>
            </a:r>
            <a:r>
              <a:rPr lang="en-US" sz="1600" b="1" dirty="0">
                <a:solidFill>
                  <a:schemeClr val="bg1"/>
                </a:solidFill>
              </a:rPr>
              <a:t>, 497-509.</a:t>
            </a:r>
          </a:p>
        </p:txBody>
      </p:sp>
    </p:spTree>
    <p:extLst>
      <p:ext uri="{BB962C8B-B14F-4D97-AF65-F5344CB8AC3E}">
        <p14:creationId xmlns:p14="http://schemas.microsoft.com/office/powerpoint/2010/main" val="388802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7488"/>
            <a:ext cx="10972800" cy="1143000"/>
          </a:xfrm>
        </p:spPr>
        <p:txBody>
          <a:bodyPr/>
          <a:lstStyle/>
          <a:p>
            <a:r>
              <a:rPr lang="en-US" sz="5400" b="1" dirty="0" smtClean="0">
                <a:solidFill>
                  <a:srgbClr val="FF6600"/>
                </a:solidFill>
              </a:rPr>
              <a:t>Life Designing Dialogues</a:t>
            </a:r>
            <a:endParaRPr lang="en-US" sz="5400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072" y="1463041"/>
            <a:ext cx="11767566" cy="4560254"/>
          </a:xfrm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4800" b="1" dirty="0" smtClean="0"/>
              <a:t>Construct a self-defining story with </a:t>
            </a:r>
            <a:r>
              <a:rPr lang="en-US" sz="4800" b="1" dirty="0" smtClean="0">
                <a:solidFill>
                  <a:srgbClr val="FFC000"/>
                </a:solidFill>
              </a:rPr>
              <a:t>coherence</a:t>
            </a:r>
            <a:r>
              <a:rPr lang="en-US" sz="4800" b="1" dirty="0" smtClean="0"/>
              <a:t> and </a:t>
            </a:r>
            <a:r>
              <a:rPr lang="en-US" sz="4800" b="1" dirty="0" smtClean="0">
                <a:solidFill>
                  <a:srgbClr val="FFC000"/>
                </a:solidFill>
              </a:rPr>
              <a:t>continuity</a:t>
            </a:r>
            <a:r>
              <a:rPr lang="en-US" sz="4800" b="1" dirty="0" smtClean="0"/>
              <a:t> by </a:t>
            </a:r>
            <a:r>
              <a:rPr lang="en-US" sz="4800" b="1" u="sng" dirty="0" smtClean="0"/>
              <a:t>reflexively </a:t>
            </a:r>
            <a:r>
              <a:rPr lang="en-US" sz="4800" b="1" i="1" u="sng" dirty="0" smtClean="0"/>
              <a:t>and selectively </a:t>
            </a:r>
            <a:r>
              <a:rPr lang="en-US" sz="4800" b="1" i="1" dirty="0" smtClean="0"/>
              <a:t>reconstructing </a:t>
            </a:r>
            <a:r>
              <a:rPr lang="en-US" sz="4800" b="1" dirty="0" smtClean="0"/>
              <a:t>the past in such a way that it seems to have been rehearsal for what comes next.  </a:t>
            </a:r>
          </a:p>
          <a:p>
            <a:endParaRPr lang="en-US" sz="1800" dirty="0" smtClean="0"/>
          </a:p>
        </p:txBody>
      </p:sp>
      <p:pic>
        <p:nvPicPr>
          <p:cNvPr id="1026" name="Picture 2" descr="https://tse1.mm.bing.net/th?id=OIP.M5e995cb9993af4cdd0e996628cfc9871o0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45538" y="5461942"/>
            <a:ext cx="2365887" cy="1390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tse1.mm.bing.net/th?id=OIP.M5e995cb9993af4cdd0e996628cfc9871o0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4832" y="5256519"/>
            <a:ext cx="3507168" cy="1567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tse1.mm.bing.net/th?id=OIP.M5e995cb9993af4cdd0e996628cfc9871o0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985" y="5476541"/>
            <a:ext cx="2996503" cy="1415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tse1.mm.bing.net/th?id=OIP.M5e995cb9993af4cdd0e996628cfc9871o0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5427774"/>
            <a:ext cx="3667156" cy="1415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93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01875" y="3893185"/>
            <a:ext cx="7385050" cy="23256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476">
              <a:lnSpc>
                <a:spcPct val="110000"/>
              </a:lnSpc>
              <a:spcBef>
                <a:spcPts val="296"/>
              </a:spcBef>
              <a:defRPr/>
            </a:pPr>
            <a:r>
              <a:rPr lang="en-US" sz="3300" b="1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This is followed by deconstruction of</a:t>
            </a:r>
            <a:r>
              <a:rPr lang="en-US" sz="3300" b="1" spc="150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limiting ideas and false beliefs with attention concentrated</a:t>
            </a:r>
            <a:r>
              <a:rPr lang="en-US" sz="3300" b="1" spc="176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on reflective observation and self-examination.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529447"/>
              </p:ext>
            </p:extLst>
          </p:nvPr>
        </p:nvGraphicFramePr>
        <p:xfrm>
          <a:off x="451104" y="390144"/>
          <a:ext cx="11460481" cy="29870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4521"/>
                <a:gridCol w="2254521"/>
                <a:gridCol w="3448581"/>
                <a:gridCol w="3502858"/>
              </a:tblGrid>
              <a:tr h="156400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Client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Experience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Life  Designing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Learning Cycle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-25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(Kolb, 1984)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Client Operations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-25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(Watson &amp; Rennie, 1994)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  <a:tr h="142303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Attention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Deconstruct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Reflective 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observation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Reflexive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self-examination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9474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908646"/>
              </p:ext>
            </p:extLst>
          </p:nvPr>
        </p:nvGraphicFramePr>
        <p:xfrm>
          <a:off x="402335" y="304800"/>
          <a:ext cx="11558018" cy="3755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3708"/>
                <a:gridCol w="2273708"/>
                <a:gridCol w="3477932"/>
                <a:gridCol w="3532670"/>
              </a:tblGrid>
              <a:tr h="168810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Client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Experience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Life  Designing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Learning Cycle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-25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(Kolb, 1984)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Client Operations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-25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(Watson &amp; Rennie, 1994)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  <a:tr h="206703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Intention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Reconstruct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Abstract conceptualization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New realizations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</a:tbl>
          </a:graphicData>
        </a:graphic>
      </p:graphicFrame>
      <p:sp>
        <p:nvSpPr>
          <p:cNvPr id="262163" name="TextBox 6"/>
          <p:cNvSpPr txBox="1">
            <a:spLocks noChangeArrowheads="1"/>
          </p:cNvSpPr>
          <p:nvPr/>
        </p:nvSpPr>
        <p:spPr bwMode="auto">
          <a:xfrm>
            <a:off x="3052763" y="4316350"/>
            <a:ext cx="82359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FFFFFF"/>
                </a:solidFill>
                <a:latin typeface="Calibri" panose="020F0502020204030204" pitchFamily="34" charset="0"/>
              </a:rPr>
              <a:t>Produce new intentions by                          reconstructing macro-narrative                       with abstract conceptualizations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FFFFFF"/>
                </a:solidFill>
                <a:latin typeface="Calibri" panose="020F0502020204030204" pitchFamily="34" charset="0"/>
              </a:rPr>
              <a:t>that beget new realizations</a:t>
            </a:r>
          </a:p>
        </p:txBody>
      </p:sp>
    </p:spTree>
    <p:extLst>
      <p:ext uri="{BB962C8B-B14F-4D97-AF65-F5344CB8AC3E}">
        <p14:creationId xmlns:p14="http://schemas.microsoft.com/office/powerpoint/2010/main" val="22822252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05248"/>
              </p:ext>
            </p:extLst>
          </p:nvPr>
        </p:nvGraphicFramePr>
        <p:xfrm>
          <a:off x="365760" y="316992"/>
          <a:ext cx="11618976" cy="3889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2702"/>
                <a:gridCol w="2302702"/>
                <a:gridCol w="3522284"/>
                <a:gridCol w="3491288"/>
              </a:tblGrid>
              <a:tr h="163191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Client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Experience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Life  Designing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Learning Cycle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-25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(Kolb, 1984)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Client Operations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-25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(Watson &amp; Rennie, 1994)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  <a:tr h="225732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Extension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Co-construct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Active 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experimentation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err="1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Revisioning</a:t>
                      </a: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 self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33525" y="4505390"/>
            <a:ext cx="8496300" cy="1616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476" algn="just">
              <a:lnSpc>
                <a:spcPct val="110000"/>
              </a:lnSpc>
              <a:spcBef>
                <a:spcPts val="296"/>
              </a:spcBef>
              <a:defRPr/>
            </a:pPr>
            <a:r>
              <a:rPr lang="en-US" sz="3000" b="1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And finally, client and counselor</a:t>
            </a:r>
            <a:r>
              <a:rPr lang="en-US" sz="3000" b="1" spc="135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co-construct</a:t>
            </a:r>
            <a:r>
              <a:rPr lang="en-US" sz="3000" b="1" spc="-4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an action plan that extends </a:t>
            </a:r>
            <a:r>
              <a:rPr lang="en-US" sz="3000" b="1" dirty="0" err="1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revisioning</a:t>
            </a:r>
            <a:r>
              <a:rPr lang="en-US" sz="3000" b="1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 of the self</a:t>
            </a:r>
            <a:r>
              <a:rPr lang="en-US" sz="3000" b="1" spc="124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through active experimentation in the real</a:t>
            </a:r>
            <a:r>
              <a:rPr lang="en-US" sz="3000" b="1" spc="-68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prstClr val="white"/>
                </a:solidFill>
                <a:ea typeface="Georgia" panose="02040502050405020303" pitchFamily="18" charset="0"/>
                <a:cs typeface="Times New Roman" panose="02020603050405020304" pitchFamily="18" charset="0"/>
              </a:rPr>
              <a:t>world.</a:t>
            </a:r>
          </a:p>
        </p:txBody>
      </p:sp>
    </p:spTree>
    <p:extLst>
      <p:ext uri="{BB962C8B-B14F-4D97-AF65-F5344CB8AC3E}">
        <p14:creationId xmlns:p14="http://schemas.microsoft.com/office/powerpoint/2010/main" val="16197549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59" y="97534"/>
          <a:ext cx="11423905" cy="7851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7326"/>
                <a:gridCol w="2247326"/>
                <a:gridCol w="3437575"/>
                <a:gridCol w="3491678"/>
              </a:tblGrid>
              <a:tr h="153567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Client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Experience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Life  Designing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Learning Cycle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-25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(Kolb, 1984)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Client Operations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-25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(Watson &amp; Rennie, 1994)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  <a:tr h="139725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Tension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Construct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Concrete  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experience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Symbolic representation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  <a:tr h="139725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Attention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Deconstruct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Reflective 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observation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Reflexive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self-examination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  <a:tr h="139725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Intention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Reconstruct</a:t>
                      </a:r>
                      <a:endParaRPr lang="en-US" sz="210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Abstract conceptualization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New realizations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  <a:tr h="21242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Extension</a:t>
                      </a:r>
                      <a:endParaRPr lang="en-US" sz="2400" dirty="0"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Co-construct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Active 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experimentation</a:t>
                      </a:r>
                    </a:p>
                    <a:p>
                      <a:pPr marL="0" marR="0" indent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err="1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Revisioning</a:t>
                      </a:r>
                      <a:r>
                        <a:rPr lang="en-US" sz="2100" dirty="0">
                          <a:solidFill>
                            <a:srgbClr val="00206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 self</a:t>
                      </a:r>
                      <a:endParaRPr lang="en-US" sz="2100" dirty="0">
                        <a:solidFill>
                          <a:srgbClr val="002060"/>
                        </a:solidFill>
                        <a:effectLst/>
                        <a:latin typeface="Aharoni" panose="02010803020104030203" pitchFamily="2" charset="-79"/>
                        <a:ea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38576" marR="38576" marT="0" marB="0"/>
                </a:tc>
              </a:tr>
            </a:tbl>
          </a:graphicData>
        </a:graphic>
      </p:graphicFrame>
      <p:sp>
        <p:nvSpPr>
          <p:cNvPr id="259106" name="TextBox 2"/>
          <p:cNvSpPr txBox="1">
            <a:spLocks noChangeArrowheads="1"/>
          </p:cNvSpPr>
          <p:nvPr/>
        </p:nvSpPr>
        <p:spPr bwMode="auto">
          <a:xfrm>
            <a:off x="3468688" y="5400676"/>
            <a:ext cx="184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3300" b="1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8372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6" y="1144704"/>
            <a:ext cx="10266944" cy="1325563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9900"/>
                </a:solidFill>
              </a:rPr>
              <a:t>The Construction of Career Change</a:t>
            </a:r>
            <a:br>
              <a:rPr lang="en-US" sz="5400" b="1" dirty="0">
                <a:solidFill>
                  <a:srgbClr val="FF9900"/>
                </a:solidFill>
              </a:rPr>
            </a:br>
            <a:r>
              <a:rPr lang="en-US" sz="5400" b="1" dirty="0">
                <a:solidFill>
                  <a:srgbClr val="FF9900"/>
                </a:solidFill>
              </a:rPr>
              <a:t/>
            </a:r>
            <a:br>
              <a:rPr lang="en-US" sz="5400" b="1" dirty="0">
                <a:solidFill>
                  <a:srgbClr val="FF9900"/>
                </a:solidFill>
              </a:rPr>
            </a:br>
            <a:endParaRPr lang="en-US" sz="5400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1054" y="1807486"/>
            <a:ext cx="1155031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     The </a:t>
            </a:r>
            <a:r>
              <a:rPr lang="en-US" sz="3600" b="1" dirty="0">
                <a:solidFill>
                  <a:schemeClr val="bg1"/>
                </a:solidFill>
              </a:rPr>
              <a:t>Career Construction </a:t>
            </a:r>
            <a:r>
              <a:rPr lang="en-US" sz="3600" b="1" dirty="0" smtClean="0">
                <a:solidFill>
                  <a:schemeClr val="bg1"/>
                </a:solidFill>
              </a:rPr>
              <a:t>Assessment encourages                       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      reflection by eliciting </a:t>
            </a:r>
            <a:r>
              <a:rPr lang="en-US" sz="3600" b="1" dirty="0">
                <a:solidFill>
                  <a:schemeClr val="bg1"/>
                </a:solidFill>
              </a:rPr>
              <a:t>small stories about </a:t>
            </a:r>
            <a:r>
              <a:rPr lang="en-US" sz="3600" b="1" dirty="0" smtClean="0">
                <a:solidFill>
                  <a:schemeClr val="bg1"/>
                </a:solidFill>
              </a:rPr>
              <a:t>career. </a:t>
            </a:r>
            <a:r>
              <a:rPr lang="en-US" sz="3600" b="1" dirty="0">
                <a:solidFill>
                  <a:schemeClr val="bg1"/>
                </a:solidFill>
              </a:rPr>
              <a:t/>
            </a:r>
            <a:br>
              <a:rPr lang="en-US" sz="3600" b="1" dirty="0">
                <a:solidFill>
                  <a:schemeClr val="bg1"/>
                </a:solidFill>
              </a:rPr>
            </a:br>
            <a:endParaRPr lang="en-US" sz="3600" b="1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Career </a:t>
            </a:r>
            <a:r>
              <a:rPr lang="en-US" sz="3600" b="1" dirty="0">
                <a:solidFill>
                  <a:schemeClr val="bg1"/>
                </a:solidFill>
              </a:rPr>
              <a:t>Construction Counseling reconstructs the micro-narratives into a macro-narrative that transforms the career problem and co-constructs intentions that will master the developmental task, occupational, or work trauma.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5283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530" y="253912"/>
            <a:ext cx="1001927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FF9900"/>
                </a:solidFill>
              </a:rPr>
              <a:t> CCI Assesses Five Core Micro-Narratives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57" y="1664983"/>
            <a:ext cx="11318789" cy="503237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Core micro-narratives reveal frequently used </a:t>
            </a:r>
            <a:r>
              <a:rPr lang="en-US" sz="3200" b="1" dirty="0">
                <a:solidFill>
                  <a:schemeClr val="bg1"/>
                </a:solidFill>
              </a:rPr>
              <a:t>meanings </a:t>
            </a:r>
            <a:r>
              <a:rPr lang="en-US" sz="3200" b="1" dirty="0" smtClean="0">
                <a:solidFill>
                  <a:schemeClr val="bg1"/>
                </a:solidFill>
              </a:rPr>
              <a:t>or constructs that have a </a:t>
            </a:r>
            <a:r>
              <a:rPr lang="en-US" sz="3200" b="1" dirty="0">
                <a:solidFill>
                  <a:schemeClr val="bg1"/>
                </a:solidFill>
              </a:rPr>
              <a:t>critical </a:t>
            </a:r>
            <a:r>
              <a:rPr lang="en-US" sz="3200" b="1" dirty="0" smtClean="0">
                <a:solidFill>
                  <a:schemeClr val="bg1"/>
                </a:solidFill>
              </a:rPr>
              <a:t>role in producing and organizing      a client’s career narrative.</a:t>
            </a:r>
          </a:p>
          <a:p>
            <a:endParaRPr lang="en-US" sz="11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Career construction counselors use the CCI to identify the                                          micro-narratives and their  theme. 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Use reflexivity to reconstruct micro-narratives </a:t>
            </a:r>
            <a:r>
              <a:rPr lang="en-US" sz="3200" b="1" dirty="0">
                <a:solidFill>
                  <a:schemeClr val="bg1"/>
                </a:solidFill>
              </a:rPr>
              <a:t>into a </a:t>
            </a:r>
            <a:r>
              <a:rPr lang="en-US" sz="3200" b="1" dirty="0" smtClean="0">
                <a:solidFill>
                  <a:schemeClr val="bg1"/>
                </a:solidFill>
              </a:rPr>
              <a:t>macro-narrative that forms a new perspective, increases coherence   and </a:t>
            </a:r>
            <a:r>
              <a:rPr lang="en-US" sz="3200" b="1" dirty="0">
                <a:solidFill>
                  <a:schemeClr val="bg1"/>
                </a:solidFill>
              </a:rPr>
              <a:t>continuity </a:t>
            </a:r>
            <a:r>
              <a:rPr lang="en-US" sz="3200" b="1" dirty="0" smtClean="0">
                <a:solidFill>
                  <a:schemeClr val="bg1"/>
                </a:solidFill>
              </a:rPr>
              <a:t>in the client’s </a:t>
            </a:r>
            <a:r>
              <a:rPr lang="en-US" sz="3200" b="1" dirty="0">
                <a:solidFill>
                  <a:schemeClr val="bg1"/>
                </a:solidFill>
              </a:rPr>
              <a:t>autobiography , </a:t>
            </a:r>
            <a:r>
              <a:rPr lang="en-US" sz="3200" b="1" dirty="0" smtClean="0">
                <a:solidFill>
                  <a:schemeClr val="bg1"/>
                </a:solidFill>
              </a:rPr>
              <a:t>and </a:t>
            </a:r>
            <a:r>
              <a:rPr lang="en-US" sz="3200" b="1" dirty="0" err="1" smtClean="0">
                <a:solidFill>
                  <a:schemeClr val="bg1"/>
                </a:solidFill>
              </a:rPr>
              <a:t>reconceptualizes</a:t>
            </a:r>
            <a:r>
              <a:rPr lang="en-US" sz="3200" b="1" dirty="0" smtClean="0">
                <a:solidFill>
                  <a:schemeClr val="bg1"/>
                </a:solidFill>
              </a:rPr>
              <a:t> and resolves </a:t>
            </a:r>
            <a:r>
              <a:rPr lang="en-US" sz="3200" b="1" dirty="0">
                <a:solidFill>
                  <a:schemeClr val="bg1"/>
                </a:solidFill>
              </a:rPr>
              <a:t>the career problem.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92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1460</Words>
  <Application>Microsoft Office PowerPoint</Application>
  <PresentationFormat>Widescreen</PresentationFormat>
  <Paragraphs>247</Paragraphs>
  <Slides>39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39</vt:i4>
      </vt:variant>
    </vt:vector>
  </HeadingPairs>
  <TitlesOfParts>
    <vt:vector size="50" baseType="lpstr">
      <vt:lpstr>Aharoni</vt:lpstr>
      <vt:lpstr>Arial</vt:lpstr>
      <vt:lpstr>Calibri</vt:lpstr>
      <vt:lpstr>Calibri Light</vt:lpstr>
      <vt:lpstr>Georgia</vt:lpstr>
      <vt:lpstr>Times New Roman</vt:lpstr>
      <vt:lpstr>Wingdings</vt:lpstr>
      <vt:lpstr>Office Theme</vt:lpstr>
      <vt:lpstr>2_Default Design</vt:lpstr>
      <vt:lpstr>3_Default Design</vt:lpstr>
      <vt:lpstr>3_Office Theme</vt:lpstr>
      <vt:lpstr>The Construction  of  Career Change June 2017  NCDA  Orlando, FL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Construction of Career Change  </vt:lpstr>
      <vt:lpstr> CCI Assesses Five Core Micro-Narratives</vt:lpstr>
      <vt:lpstr>PowerPoint Presentation</vt:lpstr>
      <vt:lpstr>Innovative Moments</vt:lpstr>
      <vt:lpstr>Innovative Moments</vt:lpstr>
      <vt:lpstr>PowerPoint Presentation</vt:lpstr>
      <vt:lpstr>                           Transition Story</vt:lpstr>
      <vt:lpstr>Problematic Career Narrative</vt:lpstr>
      <vt:lpstr>Career Construction Interview Questions </vt:lpstr>
      <vt:lpstr>PowerPoint Presentation</vt:lpstr>
      <vt:lpstr>PowerPoint Presentation</vt:lpstr>
      <vt:lpstr>Listen for Changes in                       Career Narration </vt:lpstr>
      <vt:lpstr>Action      Specific behaviors that counter the problem </vt:lpstr>
      <vt:lpstr>PowerPoint Presentation</vt:lpstr>
      <vt:lpstr>                         Reflection  New ways of thinking, feeling, and understandings about the problem that allow a client to defy its demands</vt:lpstr>
      <vt:lpstr>PowerPoint Presentation</vt:lpstr>
      <vt:lpstr>Protest Criticizes the problem or those who support the problem including self</vt:lpstr>
      <vt:lpstr>PowerPoint Presentation</vt:lpstr>
      <vt:lpstr>“Ambivalence Markers                                 Ambivalence  After the elaboration of an IM, a client  immediately reaffirms the problematic career narrative. </vt:lpstr>
      <vt:lpstr>PowerPoint Presentation</vt:lpstr>
      <vt:lpstr>             Reconceptualization          Form a new self-narrative using reflexivity </vt:lpstr>
      <vt:lpstr>PowerPoint Presentation</vt:lpstr>
      <vt:lpstr>Reflexivity</vt:lpstr>
      <vt:lpstr>          Reconceptualization                        Articulation of new understandings      </vt:lpstr>
      <vt:lpstr>          Reconceptualization                        Formation of a new self-narrative</vt:lpstr>
      <vt:lpstr>REFLEXIVITY</vt:lpstr>
      <vt:lpstr>          Reconceptualization  Articulation of new understandings      </vt:lpstr>
      <vt:lpstr>PowerPoint Presentation</vt:lpstr>
      <vt:lpstr>Reconceptualization</vt:lpstr>
      <vt:lpstr>        Performing Change        The implementation of the new career plans</vt:lpstr>
      <vt:lpstr>PowerPoint Presentation</vt:lpstr>
      <vt:lpstr>Life Designing Dialogues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63</cp:revision>
  <cp:lastPrinted>2017-06-23T17:55:48Z</cp:lastPrinted>
  <dcterms:created xsi:type="dcterms:W3CDTF">2017-03-18T14:22:58Z</dcterms:created>
  <dcterms:modified xsi:type="dcterms:W3CDTF">2019-05-12T18:41:47Z</dcterms:modified>
</cp:coreProperties>
</file>