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8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1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2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3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4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822" r:id="rId4"/>
    <p:sldMasterId id="2147483834" r:id="rId5"/>
    <p:sldMasterId id="2147483852" r:id="rId6"/>
    <p:sldMasterId id="2147483864" r:id="rId7"/>
    <p:sldMasterId id="2147483876" r:id="rId8"/>
    <p:sldMasterId id="2147483888" r:id="rId9"/>
    <p:sldMasterId id="2147483912" r:id="rId10"/>
    <p:sldMasterId id="2147483924" r:id="rId11"/>
    <p:sldMasterId id="2147483936" r:id="rId12"/>
    <p:sldMasterId id="2147483949" r:id="rId13"/>
    <p:sldMasterId id="2147483961" r:id="rId14"/>
    <p:sldMasterId id="2147483973" r:id="rId15"/>
    <p:sldMasterId id="2147483985" r:id="rId16"/>
    <p:sldMasterId id="2147483997" r:id="rId17"/>
    <p:sldMasterId id="2147484021" r:id="rId18"/>
    <p:sldMasterId id="2147484033" r:id="rId19"/>
    <p:sldMasterId id="2147484045" r:id="rId20"/>
    <p:sldMasterId id="2147484057" r:id="rId21"/>
    <p:sldMasterId id="2147484069" r:id="rId22"/>
    <p:sldMasterId id="2147484093" r:id="rId23"/>
    <p:sldMasterId id="2147484105" r:id="rId24"/>
    <p:sldMasterId id="2147484113" r:id="rId25"/>
  </p:sldMasterIdLst>
  <p:notesMasterIdLst>
    <p:notesMasterId r:id="rId224"/>
  </p:notesMasterIdLst>
  <p:handoutMasterIdLst>
    <p:handoutMasterId r:id="rId225"/>
  </p:handoutMasterIdLst>
  <p:sldIdLst>
    <p:sldId id="540" r:id="rId26"/>
    <p:sldId id="675" r:id="rId27"/>
    <p:sldId id="665" r:id="rId28"/>
    <p:sldId id="530" r:id="rId29"/>
    <p:sldId id="517" r:id="rId30"/>
    <p:sldId id="520" r:id="rId31"/>
    <p:sldId id="522" r:id="rId32"/>
    <p:sldId id="641" r:id="rId33"/>
    <p:sldId id="642" r:id="rId34"/>
    <p:sldId id="643" r:id="rId35"/>
    <p:sldId id="529" r:id="rId36"/>
    <p:sldId id="619" r:id="rId37"/>
    <p:sldId id="620" r:id="rId38"/>
    <p:sldId id="623" r:id="rId39"/>
    <p:sldId id="625" r:id="rId40"/>
    <p:sldId id="626" r:id="rId41"/>
    <p:sldId id="664" r:id="rId42"/>
    <p:sldId id="627" r:id="rId43"/>
    <p:sldId id="640" r:id="rId44"/>
    <p:sldId id="628" r:id="rId45"/>
    <p:sldId id="629" r:id="rId46"/>
    <p:sldId id="630" r:id="rId47"/>
    <p:sldId id="631" r:id="rId48"/>
    <p:sldId id="632" r:id="rId49"/>
    <p:sldId id="633" r:id="rId50"/>
    <p:sldId id="634" r:id="rId51"/>
    <p:sldId id="635" r:id="rId52"/>
    <p:sldId id="636" r:id="rId53"/>
    <p:sldId id="637" r:id="rId54"/>
    <p:sldId id="638" r:id="rId55"/>
    <p:sldId id="639" r:id="rId56"/>
    <p:sldId id="528" r:id="rId57"/>
    <p:sldId id="257" r:id="rId58"/>
    <p:sldId id="531" r:id="rId59"/>
    <p:sldId id="532" r:id="rId60"/>
    <p:sldId id="533" r:id="rId61"/>
    <p:sldId id="534" r:id="rId62"/>
    <p:sldId id="566" r:id="rId63"/>
    <p:sldId id="567" r:id="rId64"/>
    <p:sldId id="568" r:id="rId65"/>
    <p:sldId id="569" r:id="rId66"/>
    <p:sldId id="570" r:id="rId67"/>
    <p:sldId id="571" r:id="rId68"/>
    <p:sldId id="572" r:id="rId69"/>
    <p:sldId id="581" r:id="rId70"/>
    <p:sldId id="579" r:id="rId71"/>
    <p:sldId id="573" r:id="rId72"/>
    <p:sldId id="574" r:id="rId73"/>
    <p:sldId id="575" r:id="rId74"/>
    <p:sldId id="577" r:id="rId75"/>
    <p:sldId id="578" r:id="rId76"/>
    <p:sldId id="259" r:id="rId77"/>
    <p:sldId id="644" r:id="rId78"/>
    <p:sldId id="616" r:id="rId79"/>
    <p:sldId id="527" r:id="rId80"/>
    <p:sldId id="667" r:id="rId81"/>
    <p:sldId id="260" r:id="rId82"/>
    <p:sldId id="261" r:id="rId83"/>
    <p:sldId id="262" r:id="rId84"/>
    <p:sldId id="668" r:id="rId85"/>
    <p:sldId id="263" r:id="rId86"/>
    <p:sldId id="264" r:id="rId87"/>
    <p:sldId id="265" r:id="rId88"/>
    <p:sldId id="266" r:id="rId89"/>
    <p:sldId id="612" r:id="rId90"/>
    <p:sldId id="670" r:id="rId91"/>
    <p:sldId id="267" r:id="rId92"/>
    <p:sldId id="268" r:id="rId93"/>
    <p:sldId id="269" r:id="rId94"/>
    <p:sldId id="611" r:id="rId95"/>
    <p:sldId id="270" r:id="rId96"/>
    <p:sldId id="271" r:id="rId97"/>
    <p:sldId id="671" r:id="rId98"/>
    <p:sldId id="272" r:id="rId99"/>
    <p:sldId id="273" r:id="rId100"/>
    <p:sldId id="617" r:id="rId101"/>
    <p:sldId id="274" r:id="rId102"/>
    <p:sldId id="610" r:id="rId103"/>
    <p:sldId id="609" r:id="rId104"/>
    <p:sldId id="672" r:id="rId105"/>
    <p:sldId id="275" r:id="rId106"/>
    <p:sldId id="276" r:id="rId107"/>
    <p:sldId id="608" r:id="rId108"/>
    <p:sldId id="277" r:id="rId109"/>
    <p:sldId id="278" r:id="rId110"/>
    <p:sldId id="614" r:id="rId111"/>
    <p:sldId id="615" r:id="rId112"/>
    <p:sldId id="673" r:id="rId113"/>
    <p:sldId id="279" r:id="rId114"/>
    <p:sldId id="280" r:id="rId115"/>
    <p:sldId id="281" r:id="rId116"/>
    <p:sldId id="282" r:id="rId117"/>
    <p:sldId id="284" r:id="rId118"/>
    <p:sldId id="674" r:id="rId119"/>
    <p:sldId id="283" r:id="rId120"/>
    <p:sldId id="285" r:id="rId121"/>
    <p:sldId id="286" r:id="rId122"/>
    <p:sldId id="287" r:id="rId123"/>
    <p:sldId id="565" r:id="rId124"/>
    <p:sldId id="521" r:id="rId125"/>
    <p:sldId id="537" r:id="rId126"/>
    <p:sldId id="288" r:id="rId127"/>
    <p:sldId id="290" r:id="rId128"/>
    <p:sldId id="291" r:id="rId129"/>
    <p:sldId id="292" r:id="rId130"/>
    <p:sldId id="293" r:id="rId131"/>
    <p:sldId id="294" r:id="rId132"/>
    <p:sldId id="295" r:id="rId133"/>
    <p:sldId id="613" r:id="rId134"/>
    <p:sldId id="296" r:id="rId135"/>
    <p:sldId id="297" r:id="rId136"/>
    <p:sldId id="298" r:id="rId137"/>
    <p:sldId id="299" r:id="rId138"/>
    <p:sldId id="300" r:id="rId139"/>
    <p:sldId id="301" r:id="rId140"/>
    <p:sldId id="302" r:id="rId141"/>
    <p:sldId id="303" r:id="rId142"/>
    <p:sldId id="304" r:id="rId143"/>
    <p:sldId id="305" r:id="rId144"/>
    <p:sldId id="607" r:id="rId145"/>
    <p:sldId id="306" r:id="rId146"/>
    <p:sldId id="606" r:id="rId147"/>
    <p:sldId id="307" r:id="rId148"/>
    <p:sldId id="308" r:id="rId149"/>
    <p:sldId id="538" r:id="rId150"/>
    <p:sldId id="539" r:id="rId151"/>
    <p:sldId id="309" r:id="rId152"/>
    <p:sldId id="310" r:id="rId153"/>
    <p:sldId id="311" r:id="rId154"/>
    <p:sldId id="312" r:id="rId155"/>
    <p:sldId id="313" r:id="rId156"/>
    <p:sldId id="645" r:id="rId157"/>
    <p:sldId id="648" r:id="rId158"/>
    <p:sldId id="649" r:id="rId159"/>
    <p:sldId id="650" r:id="rId160"/>
    <p:sldId id="651" r:id="rId161"/>
    <p:sldId id="652" r:id="rId162"/>
    <p:sldId id="653" r:id="rId163"/>
    <p:sldId id="654" r:id="rId164"/>
    <p:sldId id="655" r:id="rId165"/>
    <p:sldId id="657" r:id="rId166"/>
    <p:sldId id="658" r:id="rId167"/>
    <p:sldId id="314" r:id="rId168"/>
    <p:sldId id="315" r:id="rId169"/>
    <p:sldId id="316" r:id="rId170"/>
    <p:sldId id="317" r:id="rId171"/>
    <p:sldId id="318" r:id="rId172"/>
    <p:sldId id="319" r:id="rId173"/>
    <p:sldId id="656" r:id="rId174"/>
    <p:sldId id="541" r:id="rId175"/>
    <p:sldId id="542" r:id="rId176"/>
    <p:sldId id="646" r:id="rId177"/>
    <p:sldId id="647" r:id="rId178"/>
    <p:sldId id="320" r:id="rId179"/>
    <p:sldId id="321" r:id="rId180"/>
    <p:sldId id="322" r:id="rId181"/>
    <p:sldId id="323" r:id="rId182"/>
    <p:sldId id="324" r:id="rId183"/>
    <p:sldId id="325" r:id="rId184"/>
    <p:sldId id="326" r:id="rId185"/>
    <p:sldId id="327" r:id="rId186"/>
    <p:sldId id="328" r:id="rId187"/>
    <p:sldId id="329" r:id="rId188"/>
    <p:sldId id="330" r:id="rId189"/>
    <p:sldId id="331" r:id="rId190"/>
    <p:sldId id="332" r:id="rId191"/>
    <p:sldId id="333" r:id="rId192"/>
    <p:sldId id="334" r:id="rId193"/>
    <p:sldId id="335" r:id="rId194"/>
    <p:sldId id="337" r:id="rId195"/>
    <p:sldId id="338" r:id="rId196"/>
    <p:sldId id="339" r:id="rId197"/>
    <p:sldId id="662" r:id="rId198"/>
    <p:sldId id="660" r:id="rId199"/>
    <p:sldId id="663" r:id="rId200"/>
    <p:sldId id="340" r:id="rId201"/>
    <p:sldId id="341" r:id="rId202"/>
    <p:sldId id="342" r:id="rId203"/>
    <p:sldId id="343" r:id="rId204"/>
    <p:sldId id="666" r:id="rId205"/>
    <p:sldId id="585" r:id="rId206"/>
    <p:sldId id="586" r:id="rId207"/>
    <p:sldId id="587" r:id="rId208"/>
    <p:sldId id="588" r:id="rId209"/>
    <p:sldId id="589" r:id="rId210"/>
    <p:sldId id="590" r:id="rId211"/>
    <p:sldId id="591" r:id="rId212"/>
    <p:sldId id="592" r:id="rId213"/>
    <p:sldId id="593" r:id="rId214"/>
    <p:sldId id="594" r:id="rId215"/>
    <p:sldId id="595" r:id="rId216"/>
    <p:sldId id="596" r:id="rId217"/>
    <p:sldId id="597" r:id="rId218"/>
    <p:sldId id="598" r:id="rId219"/>
    <p:sldId id="599" r:id="rId220"/>
    <p:sldId id="600" r:id="rId221"/>
    <p:sldId id="601" r:id="rId222"/>
    <p:sldId id="602" r:id="rId2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7" autoAdjust="0"/>
    <p:restoredTop sz="94718" autoAdjust="0"/>
  </p:normalViewPr>
  <p:slideViewPr>
    <p:cSldViewPr snapToGrid="0">
      <p:cViewPr varScale="1">
        <p:scale>
          <a:sx n="77" d="100"/>
          <a:sy n="77" d="100"/>
        </p:scale>
        <p:origin x="102" y="7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3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63" Type="http://schemas.openxmlformats.org/officeDocument/2006/relationships/slide" Target="slides/slide38.xml"/><Relationship Id="rId84" Type="http://schemas.openxmlformats.org/officeDocument/2006/relationships/slide" Target="slides/slide59.xml"/><Relationship Id="rId138" Type="http://schemas.openxmlformats.org/officeDocument/2006/relationships/slide" Target="slides/slide113.xml"/><Relationship Id="rId159" Type="http://schemas.openxmlformats.org/officeDocument/2006/relationships/slide" Target="slides/slide134.xml"/><Relationship Id="rId170" Type="http://schemas.openxmlformats.org/officeDocument/2006/relationships/slide" Target="slides/slide145.xml"/><Relationship Id="rId191" Type="http://schemas.openxmlformats.org/officeDocument/2006/relationships/slide" Target="slides/slide166.xml"/><Relationship Id="rId205" Type="http://schemas.openxmlformats.org/officeDocument/2006/relationships/slide" Target="slides/slide180.xml"/><Relationship Id="rId226" Type="http://schemas.openxmlformats.org/officeDocument/2006/relationships/presProps" Target="presProps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53" Type="http://schemas.openxmlformats.org/officeDocument/2006/relationships/slide" Target="slides/slide28.xml"/><Relationship Id="rId74" Type="http://schemas.openxmlformats.org/officeDocument/2006/relationships/slide" Target="slides/slide49.xml"/><Relationship Id="rId128" Type="http://schemas.openxmlformats.org/officeDocument/2006/relationships/slide" Target="slides/slide103.xml"/><Relationship Id="rId149" Type="http://schemas.openxmlformats.org/officeDocument/2006/relationships/slide" Target="slides/slide12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0.xml"/><Relationship Id="rId160" Type="http://schemas.openxmlformats.org/officeDocument/2006/relationships/slide" Target="slides/slide135.xml"/><Relationship Id="rId181" Type="http://schemas.openxmlformats.org/officeDocument/2006/relationships/slide" Target="slides/slide156.xml"/><Relationship Id="rId216" Type="http://schemas.openxmlformats.org/officeDocument/2006/relationships/slide" Target="slides/slide19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18" Type="http://schemas.openxmlformats.org/officeDocument/2006/relationships/slide" Target="slides/slide93.xml"/><Relationship Id="rId134" Type="http://schemas.openxmlformats.org/officeDocument/2006/relationships/slide" Target="slides/slide109.xml"/><Relationship Id="rId139" Type="http://schemas.openxmlformats.org/officeDocument/2006/relationships/slide" Target="slides/slide114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150" Type="http://schemas.openxmlformats.org/officeDocument/2006/relationships/slide" Target="slides/slide125.xml"/><Relationship Id="rId155" Type="http://schemas.openxmlformats.org/officeDocument/2006/relationships/slide" Target="slides/slide130.xml"/><Relationship Id="rId171" Type="http://schemas.openxmlformats.org/officeDocument/2006/relationships/slide" Target="slides/slide146.xml"/><Relationship Id="rId176" Type="http://schemas.openxmlformats.org/officeDocument/2006/relationships/slide" Target="slides/slide151.xml"/><Relationship Id="rId192" Type="http://schemas.openxmlformats.org/officeDocument/2006/relationships/slide" Target="slides/slide167.xml"/><Relationship Id="rId197" Type="http://schemas.openxmlformats.org/officeDocument/2006/relationships/slide" Target="slides/slide172.xml"/><Relationship Id="rId206" Type="http://schemas.openxmlformats.org/officeDocument/2006/relationships/slide" Target="slides/slide181.xml"/><Relationship Id="rId227" Type="http://schemas.openxmlformats.org/officeDocument/2006/relationships/viewProps" Target="viewProps.xml"/><Relationship Id="rId201" Type="http://schemas.openxmlformats.org/officeDocument/2006/relationships/slide" Target="slides/slide176.xml"/><Relationship Id="rId222" Type="http://schemas.openxmlformats.org/officeDocument/2006/relationships/slide" Target="slides/slide19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124" Type="http://schemas.openxmlformats.org/officeDocument/2006/relationships/slide" Target="slides/slide99.xml"/><Relationship Id="rId129" Type="http://schemas.openxmlformats.org/officeDocument/2006/relationships/slide" Target="slides/slide104.xml"/><Relationship Id="rId54" Type="http://schemas.openxmlformats.org/officeDocument/2006/relationships/slide" Target="slides/slide29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40" Type="http://schemas.openxmlformats.org/officeDocument/2006/relationships/slide" Target="slides/slide115.xml"/><Relationship Id="rId145" Type="http://schemas.openxmlformats.org/officeDocument/2006/relationships/slide" Target="slides/slide120.xml"/><Relationship Id="rId161" Type="http://schemas.openxmlformats.org/officeDocument/2006/relationships/slide" Target="slides/slide136.xml"/><Relationship Id="rId166" Type="http://schemas.openxmlformats.org/officeDocument/2006/relationships/slide" Target="slides/slide141.xml"/><Relationship Id="rId182" Type="http://schemas.openxmlformats.org/officeDocument/2006/relationships/slide" Target="slides/slide157.xml"/><Relationship Id="rId187" Type="http://schemas.openxmlformats.org/officeDocument/2006/relationships/slide" Target="slides/slide162.xml"/><Relationship Id="rId217" Type="http://schemas.openxmlformats.org/officeDocument/2006/relationships/slide" Target="slides/slide19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187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119" Type="http://schemas.openxmlformats.org/officeDocument/2006/relationships/slide" Target="slides/slide94.xml"/><Relationship Id="rId44" Type="http://schemas.openxmlformats.org/officeDocument/2006/relationships/slide" Target="slides/slide19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130" Type="http://schemas.openxmlformats.org/officeDocument/2006/relationships/slide" Target="slides/slide105.xml"/><Relationship Id="rId135" Type="http://schemas.openxmlformats.org/officeDocument/2006/relationships/slide" Target="slides/slide110.xml"/><Relationship Id="rId151" Type="http://schemas.openxmlformats.org/officeDocument/2006/relationships/slide" Target="slides/slide126.xml"/><Relationship Id="rId156" Type="http://schemas.openxmlformats.org/officeDocument/2006/relationships/slide" Target="slides/slide131.xml"/><Relationship Id="rId177" Type="http://schemas.openxmlformats.org/officeDocument/2006/relationships/slide" Target="slides/slide152.xml"/><Relationship Id="rId198" Type="http://schemas.openxmlformats.org/officeDocument/2006/relationships/slide" Target="slides/slide173.xml"/><Relationship Id="rId172" Type="http://schemas.openxmlformats.org/officeDocument/2006/relationships/slide" Target="slides/slide147.xml"/><Relationship Id="rId193" Type="http://schemas.openxmlformats.org/officeDocument/2006/relationships/slide" Target="slides/slide168.xml"/><Relationship Id="rId202" Type="http://schemas.openxmlformats.org/officeDocument/2006/relationships/slide" Target="slides/slide177.xml"/><Relationship Id="rId207" Type="http://schemas.openxmlformats.org/officeDocument/2006/relationships/slide" Target="slides/slide182.xml"/><Relationship Id="rId223" Type="http://schemas.openxmlformats.org/officeDocument/2006/relationships/slide" Target="slides/slide198.xml"/><Relationship Id="rId228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120" Type="http://schemas.openxmlformats.org/officeDocument/2006/relationships/slide" Target="slides/slide95.xml"/><Relationship Id="rId125" Type="http://schemas.openxmlformats.org/officeDocument/2006/relationships/slide" Target="slides/slide100.xml"/><Relationship Id="rId141" Type="http://schemas.openxmlformats.org/officeDocument/2006/relationships/slide" Target="slides/slide116.xml"/><Relationship Id="rId146" Type="http://schemas.openxmlformats.org/officeDocument/2006/relationships/slide" Target="slides/slide121.xml"/><Relationship Id="rId167" Type="http://schemas.openxmlformats.org/officeDocument/2006/relationships/slide" Target="slides/slide142.xml"/><Relationship Id="rId188" Type="http://schemas.openxmlformats.org/officeDocument/2006/relationships/slide" Target="slides/slide1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162" Type="http://schemas.openxmlformats.org/officeDocument/2006/relationships/slide" Target="slides/slide137.xml"/><Relationship Id="rId183" Type="http://schemas.openxmlformats.org/officeDocument/2006/relationships/slide" Target="slides/slide158.xml"/><Relationship Id="rId213" Type="http://schemas.openxmlformats.org/officeDocument/2006/relationships/slide" Target="slides/slide188.xml"/><Relationship Id="rId218" Type="http://schemas.openxmlformats.org/officeDocument/2006/relationships/slide" Target="slides/slide19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Relationship Id="rId131" Type="http://schemas.openxmlformats.org/officeDocument/2006/relationships/slide" Target="slides/slide106.xml"/><Relationship Id="rId136" Type="http://schemas.openxmlformats.org/officeDocument/2006/relationships/slide" Target="slides/slide111.xml"/><Relationship Id="rId157" Type="http://schemas.openxmlformats.org/officeDocument/2006/relationships/slide" Target="slides/slide132.xml"/><Relationship Id="rId178" Type="http://schemas.openxmlformats.org/officeDocument/2006/relationships/slide" Target="slides/slide153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52" Type="http://schemas.openxmlformats.org/officeDocument/2006/relationships/slide" Target="slides/slide127.xml"/><Relationship Id="rId173" Type="http://schemas.openxmlformats.org/officeDocument/2006/relationships/slide" Target="slides/slide148.xml"/><Relationship Id="rId194" Type="http://schemas.openxmlformats.org/officeDocument/2006/relationships/slide" Target="slides/slide169.xml"/><Relationship Id="rId199" Type="http://schemas.openxmlformats.org/officeDocument/2006/relationships/slide" Target="slides/slide174.xml"/><Relationship Id="rId203" Type="http://schemas.openxmlformats.org/officeDocument/2006/relationships/slide" Target="slides/slide178.xml"/><Relationship Id="rId208" Type="http://schemas.openxmlformats.org/officeDocument/2006/relationships/slide" Target="slides/slide183.xml"/><Relationship Id="rId229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224" Type="http://schemas.openxmlformats.org/officeDocument/2006/relationships/notesMaster" Target="notesMasters/notesMaster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slide" Target="slides/slide122.xml"/><Relationship Id="rId168" Type="http://schemas.openxmlformats.org/officeDocument/2006/relationships/slide" Target="slides/slide1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Relationship Id="rId163" Type="http://schemas.openxmlformats.org/officeDocument/2006/relationships/slide" Target="slides/slide138.xml"/><Relationship Id="rId184" Type="http://schemas.openxmlformats.org/officeDocument/2006/relationships/slide" Target="slides/slide159.xml"/><Relationship Id="rId189" Type="http://schemas.openxmlformats.org/officeDocument/2006/relationships/slide" Target="slides/slide164.xml"/><Relationship Id="rId219" Type="http://schemas.openxmlformats.org/officeDocument/2006/relationships/slide" Target="slides/slide19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9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116" Type="http://schemas.openxmlformats.org/officeDocument/2006/relationships/slide" Target="slides/slide91.xml"/><Relationship Id="rId137" Type="http://schemas.openxmlformats.org/officeDocument/2006/relationships/slide" Target="slides/slide112.xml"/><Relationship Id="rId158" Type="http://schemas.openxmlformats.org/officeDocument/2006/relationships/slide" Target="slides/slide1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53" Type="http://schemas.openxmlformats.org/officeDocument/2006/relationships/slide" Target="slides/slide128.xml"/><Relationship Id="rId174" Type="http://schemas.openxmlformats.org/officeDocument/2006/relationships/slide" Target="slides/slide149.xml"/><Relationship Id="rId179" Type="http://schemas.openxmlformats.org/officeDocument/2006/relationships/slide" Target="slides/slide154.xml"/><Relationship Id="rId195" Type="http://schemas.openxmlformats.org/officeDocument/2006/relationships/slide" Target="slides/slide170.xml"/><Relationship Id="rId209" Type="http://schemas.openxmlformats.org/officeDocument/2006/relationships/slide" Target="slides/slide184.xml"/><Relationship Id="rId190" Type="http://schemas.openxmlformats.org/officeDocument/2006/relationships/slide" Target="slides/slide165.xml"/><Relationship Id="rId204" Type="http://schemas.openxmlformats.org/officeDocument/2006/relationships/slide" Target="slides/slide179.xml"/><Relationship Id="rId220" Type="http://schemas.openxmlformats.org/officeDocument/2006/relationships/slide" Target="slides/slide195.xml"/><Relationship Id="rId225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43" Type="http://schemas.openxmlformats.org/officeDocument/2006/relationships/slide" Target="slides/slide118.xml"/><Relationship Id="rId148" Type="http://schemas.openxmlformats.org/officeDocument/2006/relationships/slide" Target="slides/slide123.xml"/><Relationship Id="rId164" Type="http://schemas.openxmlformats.org/officeDocument/2006/relationships/slide" Target="slides/slide139.xml"/><Relationship Id="rId169" Type="http://schemas.openxmlformats.org/officeDocument/2006/relationships/slide" Target="slides/slide144.xml"/><Relationship Id="rId185" Type="http://schemas.openxmlformats.org/officeDocument/2006/relationships/slide" Target="slides/slide16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5.xml"/><Relationship Id="rId210" Type="http://schemas.openxmlformats.org/officeDocument/2006/relationships/slide" Target="slides/slide185.xml"/><Relationship Id="rId215" Type="http://schemas.openxmlformats.org/officeDocument/2006/relationships/slide" Target="slides/slide190.xml"/><Relationship Id="rId26" Type="http://schemas.openxmlformats.org/officeDocument/2006/relationships/slide" Target="slides/slide1.xml"/><Relationship Id="rId47" Type="http://schemas.openxmlformats.org/officeDocument/2006/relationships/slide" Target="slides/slide22.xml"/><Relationship Id="rId68" Type="http://schemas.openxmlformats.org/officeDocument/2006/relationships/slide" Target="slides/slide43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54" Type="http://schemas.openxmlformats.org/officeDocument/2006/relationships/slide" Target="slides/slide129.xml"/><Relationship Id="rId175" Type="http://schemas.openxmlformats.org/officeDocument/2006/relationships/slide" Target="slides/slide150.xml"/><Relationship Id="rId196" Type="http://schemas.openxmlformats.org/officeDocument/2006/relationships/slide" Target="slides/slide171.xml"/><Relationship Id="rId200" Type="http://schemas.openxmlformats.org/officeDocument/2006/relationships/slide" Target="slides/slide175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6.xml"/><Relationship Id="rId37" Type="http://schemas.openxmlformats.org/officeDocument/2006/relationships/slide" Target="slides/slide12.xml"/><Relationship Id="rId58" Type="http://schemas.openxmlformats.org/officeDocument/2006/relationships/slide" Target="slides/slide33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44" Type="http://schemas.openxmlformats.org/officeDocument/2006/relationships/slide" Target="slides/slide119.xml"/><Relationship Id="rId90" Type="http://schemas.openxmlformats.org/officeDocument/2006/relationships/slide" Target="slides/slide65.xml"/><Relationship Id="rId165" Type="http://schemas.openxmlformats.org/officeDocument/2006/relationships/slide" Target="slides/slide140.xml"/><Relationship Id="rId186" Type="http://schemas.openxmlformats.org/officeDocument/2006/relationships/slide" Target="slides/slide161.xml"/><Relationship Id="rId211" Type="http://schemas.openxmlformats.org/officeDocument/2006/relationships/slide" Target="slides/slide1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4AD09B-3E0E-4E16-8B79-872046C7090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00F93E-8A95-4A78-838D-2B7BE000F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17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8A1604-13D2-4DBE-88E7-4A15036B88D6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29AF9D-CD74-4A92-9037-8E59A5AF7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715963"/>
            <a:ext cx="6362700" cy="3578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3FBB0-5987-4FC8-B7BD-4D0E467E1B2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13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A0B3B7-D8DF-4F6D-9483-189454B3F1C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E14C51-E6E7-44A5-BFFE-90A4DB447F2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58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46CB27-E5BA-459F-9AC0-49CB4BCCB09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669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D734BE-9C5F-4756-90CB-C87BC1B96A9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73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E3C0D2-3B90-48E1-8E4A-50154A83A51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5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9C9A2B-6BA3-4B79-8108-538D622F2E0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02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F7D007-395F-4FF2-A51E-5DB9504E235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72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D8AB09-3784-4D70-8703-58244D4864C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18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559735-1857-480C-B542-AEAAC38340E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08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626" indent="-29603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7364" indent="-236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2957" indent="-236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8550" indent="-236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4437" indent="-2361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70323" indent="-2361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6210" indent="-2361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2097" indent="-2361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95B83D-5F64-4FAF-BFC3-D1E3A7013E8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96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E41C7F-AA6D-4EA6-A725-2DF28394CA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91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CBC1F1-BC2E-42CC-AF53-8C15A2E7A14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03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61E240-D039-4EF0-BD79-75E5C84CC7C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53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60776F-F506-4DFD-B67F-05E5DB4FE66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58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7B1DD4-276E-42F4-B5AE-4D79D0F46FD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87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E41C7F-AA6D-4EA6-A725-2DF28394CA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91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10D0BE-0642-476B-8AA6-EF65D5C1BE3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10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AF32B3-73A2-452E-BFDD-79C11E4F465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0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65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8A9EC4-1450-4357-8585-1A1EE85E8FD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2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41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1EDD63-B23F-4BE2-A5E7-FDE78373EC4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82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1F74B6-4B1C-458F-AEF8-5BE41AE31F9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37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5009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defTabSz="93500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04890C-35D7-4071-A0A9-D44EEE66CC1E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91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27981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8CBF58-550F-46A0-A8F7-2CAB8EEE702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84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629CCD-8E61-4D90-8E86-04AF08D451D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881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C348EC-FB5B-47A9-B2E4-D517BFB7CF9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210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8FA4DF-D10B-4C8D-A8F2-FAA98FB59CD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06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71150D-3B16-4FBA-9E69-695C2F7CBE0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05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2D55C9-07F8-4F16-907B-3DA032498F8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82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DB9F97-256B-4D94-A3AF-BE229F30109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164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6967AB-A8D9-457A-A24D-B8EC9F4C38D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8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00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0CEFA-7AFD-4032-A40D-837CA6CFB4E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70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897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39B6F4-32CB-4E35-9193-E91A803F8C1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72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68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5009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defTabSz="93500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A1E020-518A-41BA-8AC1-5E66D4E15840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41452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1D04FB-510F-4103-B1C6-6CE19F2A7AA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893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5A3070-7CF1-4510-B182-F94E5F149A1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910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0D0BD1-8D66-4C6B-B08A-303288A5DAD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73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4113EB-41BE-4469-A9C9-EEAACC61467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178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F181B3-C3BF-4D78-8466-06AE029DE5C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42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4974BB-A60D-417E-85EF-9FF3C6B45BD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336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842865-3A18-4964-9725-0C6E673109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239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1D10B-9485-4627-A073-3B9D05AE694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82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415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DFF704-42C6-406C-BAE2-A61ED87740E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85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924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071479-6DC7-4202-9761-79B89CC222C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3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5009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defTabSz="93500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32C82F-823F-41AD-B9D2-E598F20E60D1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91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28862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6CD923-BA95-4D5F-A7C6-AE43690DCD1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89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49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F31F26-113B-412A-A4D6-41074D61CC4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602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E008D9-0424-4091-932A-F62D474AF4A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5873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01BB9F-730C-4EEF-ABD1-2774EBAA7CC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7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374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9B3A71-98A8-4A23-989F-6BEB4848147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5267" name="Rectangle 7"/>
          <p:cNvSpPr txBox="1">
            <a:spLocks noGrp="1" noChangeArrowheads="1"/>
          </p:cNvSpPr>
          <p:nvPr/>
        </p:nvSpPr>
        <p:spPr bwMode="auto">
          <a:xfrm>
            <a:off x="4058568" y="8976836"/>
            <a:ext cx="3105997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21" tIns="47311" rIns="94621" bIns="473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8B162C3-CA5C-4161-8829-70181BE2F8B9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5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4621" tIns="47311" rIns="94621" bIns="47311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236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49838E-AD14-4FC3-BA83-BE9672E8A0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2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664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1124E8-634C-4E17-9F81-6887441A9D8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76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92C56C-452F-419B-9766-EB4F71ACB6B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7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589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7A886B-654A-46A8-A6F6-DA520A26BE3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9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058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704DB-BBFB-42D1-AECF-D0C860681AD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670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5009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defTabSz="93500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defTabSz="93500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defTabSz="93500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3D5086-3632-4241-992B-56B0F64D602F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00569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EEA8A5-DAEC-478E-BEE6-998DADDD52A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3699" name="Rectangle 7"/>
          <p:cNvSpPr txBox="1">
            <a:spLocks noGrp="1" noChangeArrowheads="1"/>
          </p:cNvSpPr>
          <p:nvPr/>
        </p:nvSpPr>
        <p:spPr bwMode="auto">
          <a:xfrm>
            <a:off x="4058568" y="8976836"/>
            <a:ext cx="3105997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21" tIns="47311" rIns="94621" bIns="473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444CDB7-83A7-4B06-BBEB-D0A285DDCB47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3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7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4621" tIns="47311" rIns="94621" bIns="47311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903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4EA389-5E1B-43A3-8BBB-F358661EE2E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335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FBA8F1-D166-4A8E-AE87-9D93D1D9DB1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7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061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49D316-5353-496D-A53F-D40787AD042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9843" name="Rectangle 7"/>
          <p:cNvSpPr txBox="1">
            <a:spLocks noGrp="1" noChangeArrowheads="1"/>
          </p:cNvSpPr>
          <p:nvPr/>
        </p:nvSpPr>
        <p:spPr bwMode="auto">
          <a:xfrm>
            <a:off x="4058568" y="8976836"/>
            <a:ext cx="3105997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21" tIns="47311" rIns="94621" bIns="473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E887181-01CE-48C7-A129-590F9B4F949C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4621" tIns="47311" rIns="94621" bIns="47311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612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84043A-DF8B-4744-98F4-D1A89F11607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21891" name="Rectangle 7"/>
          <p:cNvSpPr txBox="1">
            <a:spLocks noGrp="1" noChangeArrowheads="1"/>
          </p:cNvSpPr>
          <p:nvPr/>
        </p:nvSpPr>
        <p:spPr bwMode="auto">
          <a:xfrm>
            <a:off x="4058568" y="8976836"/>
            <a:ext cx="3105997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21" tIns="47311" rIns="94621" bIns="473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03BC513-A2DE-4487-BE44-9BA75890E52B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1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4621" tIns="47311" rIns="94621" bIns="47311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780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578A1-0D05-45D1-B275-3825532764D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23939" name="Rectangle 7"/>
          <p:cNvSpPr txBox="1">
            <a:spLocks noGrp="1" noChangeArrowheads="1"/>
          </p:cNvSpPr>
          <p:nvPr/>
        </p:nvSpPr>
        <p:spPr bwMode="auto">
          <a:xfrm>
            <a:off x="4058568" y="8976836"/>
            <a:ext cx="3105997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21" tIns="47311" rIns="94621" bIns="473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B7390F8-1FDB-4977-901B-CB60288172C0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3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4621" tIns="47311" rIns="94621" bIns="47311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469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A47F7E-5292-444E-BBE6-5ADC73FA1AD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25987" name="Rectangle 7"/>
          <p:cNvSpPr txBox="1">
            <a:spLocks noGrp="1" noChangeArrowheads="1"/>
          </p:cNvSpPr>
          <p:nvPr/>
        </p:nvSpPr>
        <p:spPr bwMode="auto">
          <a:xfrm>
            <a:off x="4058568" y="8976836"/>
            <a:ext cx="3105997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21" tIns="47311" rIns="94621" bIns="473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E9E41AF-D0B3-4072-B399-4C0700AD82E8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5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4621" tIns="47311" rIns="94621" bIns="47311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561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BC1947-7CCA-4796-AF99-B537FC9E839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9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2659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FC2AD9-6C1F-4260-B5AA-B33D76670D8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33155" name="Rectangle 7"/>
          <p:cNvSpPr txBox="1">
            <a:spLocks noGrp="1" noChangeArrowheads="1"/>
          </p:cNvSpPr>
          <p:nvPr/>
        </p:nvSpPr>
        <p:spPr bwMode="auto">
          <a:xfrm>
            <a:off x="4058568" y="8976836"/>
            <a:ext cx="3105997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21" tIns="47311" rIns="94621" bIns="4731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71BB82A-AC80-4649-99A5-5B8163C106E8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3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4621" tIns="47311" rIns="94621" bIns="47311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277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00D613-3705-4FA9-8519-C6C5E63FA96F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122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93539" name="Rectangle 7"/>
          <p:cNvSpPr txBox="1">
            <a:spLocks noGrp="1" noChangeArrowheads="1"/>
          </p:cNvSpPr>
          <p:nvPr/>
        </p:nvSpPr>
        <p:spPr bwMode="auto">
          <a:xfrm>
            <a:off x="3970938" y="8883227"/>
            <a:ext cx="3037840" cy="46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2E923D0E-4AE7-4A04-9A32-D866819261C5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122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3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177" tIns="46589" rIns="93177" bIns="46589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3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3015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301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3EEFDA-583A-4DCE-8BEC-AF2F5E3B91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418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15904D-EFF3-4608-B368-78F325C9A2A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36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788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3500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350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00D613-3705-4FA9-8519-C6C5E63FA96F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126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93539" name="Rectangle 7"/>
          <p:cNvSpPr txBox="1">
            <a:spLocks noGrp="1" noChangeArrowheads="1"/>
          </p:cNvSpPr>
          <p:nvPr/>
        </p:nvSpPr>
        <p:spPr bwMode="auto">
          <a:xfrm>
            <a:off x="3970938" y="8883227"/>
            <a:ext cx="3037840" cy="46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2E923D0E-4AE7-4A04-9A32-D866819261C5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126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3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177" tIns="46589" rIns="93177" bIns="46589"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817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715963"/>
            <a:ext cx="6362700" cy="3578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3FBB0-5987-4FC8-B7BD-4D0E467E1B25}" type="slidenum">
              <a:rPr lang="en-US" smtClean="0">
                <a:solidFill>
                  <a:prstClr val="black"/>
                </a:solidFill>
              </a:rPr>
              <a:pPr/>
              <a:t>180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474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DACE0F-420F-445F-8C9D-5982765EA13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841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38A14-6826-491D-A363-445E85BE11F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553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F839C-00B9-4E74-B550-D2253AE9F62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5963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832CD7-3E93-40EC-82B1-A15AC6AEDE7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740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716E8C-C2A4-41CE-BB83-4CC7906D527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238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A30797-BEAC-4F5F-9DF6-BC644636939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055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C30E15-37E4-4689-85DE-97E20EEE629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97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1A83F2-41E8-46DC-B133-B06F7B9D9D2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283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8620CC-2B3E-4028-B82E-FDAEC4BAE31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0406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58FFD7-9296-4C42-B8E9-D4D892F1228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405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85C9D7-D6A4-4204-A61B-7C94349166E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89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20C3F0-CCF2-4F65-BC73-BA25103E289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6932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92DD57-069A-4D45-A346-AEF12884799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6646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392E23-3B30-4DDD-AF93-83F2F3DD98B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904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8390" indent="-294415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2512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4869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8844" indent="-236179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473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0617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6504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2391" indent="-236179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F1E3F3-3022-4632-95EC-D2D526EA7A5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3263"/>
            <a:ext cx="6265863" cy="35242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7268" y="4462595"/>
            <a:ext cx="5731651" cy="4228571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5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2ABA21-85DF-40F0-9680-96EB28CDD83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 smtClean="0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 smtClean="0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3366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3366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317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318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692D9EDA-F7D2-4309-9EA4-8C8240203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3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BBB0CC28-63D5-4E72-BB8E-70A8C5C2F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696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69AC4B00-82C7-44BE-B64C-B0D6DB9E2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599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FACB5-57DD-4329-9881-A9B52FF3B7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170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5FE44-BB41-4F8C-839C-2A0D977EF6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134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3FF91-C6FC-4798-B39C-814E97908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80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E2F7B-9DF9-4A7D-8297-D4D1ACF680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826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564E7-DB32-436F-AFD0-91CCF406DC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009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6F0C9-35C2-4778-B0E8-D9A6DA7BF3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622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0B7E4-2DD9-474B-A6DE-BB71B71F7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925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06976-CB99-481A-99E2-4B97EF405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157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FFED7-C380-4E9D-8ED8-5D2CD5295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9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DF57E00F-4E41-42FF-A9EA-1780A6885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511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97AB8-14C5-48D9-B7FB-ECBA185431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576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B199D-4959-43FC-B1D3-ACC0F14691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042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C5256B-BE8B-4616-842E-A4B89C8FF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844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721556-B5EB-4344-AAB0-5198BE82F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755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3EF79C-E41F-4D48-8BD1-BC1F1C2FE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327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339266-B871-4D83-B50A-1740B55F8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519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4D2ED8-89AD-44B1-92B6-AF8419D16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991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791243-1A71-4FF3-9A14-85DA45C76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491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FE4C84-50C1-4BFC-826D-D6E50DB51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948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7DCF16-BE71-433B-81BB-9A6B8EA33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1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EB31D-65A7-4F12-87C2-390A82E8A4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200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84901D-23C0-4163-A6F2-D4B252609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73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15192E-CC9B-4DE5-AAD8-E2C00279A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23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DED176-5EEF-4DB2-8995-8CDD5EA8E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82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06BE0ED-6EAA-461C-AB4A-04F3E85F1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60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790E04-ED9E-44D3-B198-FCFB3C61C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82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5F0D1E-BAF2-4864-9E68-132E02D7C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731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C5DE2D9-3BE0-449E-8C42-CF129EF7F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820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C63B1A-4A42-471A-902F-059612037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60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0942C0-071C-4B2C-BD4E-AAE73C786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626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F4520E-4374-4456-B3B2-C857ACF43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8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B6F48-559A-49BB-8C86-1DA3DC6FF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175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63B163-4ED9-476F-B731-A0FF3ECC3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741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5CBE90-B880-458E-BDC1-F56CD453D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921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3DE2A5F-7543-48CD-A6DB-FAF8E732D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366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A97D61-209C-4527-AA9F-409CD3D16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671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37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78B07C8-6800-42F9-B2EA-C430474AE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812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58D421-F6F2-455E-9413-6EFF98A2D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816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7811282-885F-4E56-ADF7-53A40ADF2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893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965C526-12F6-455F-9B2E-7471DD94A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031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87AB7F-1A67-44FB-BF66-74D0E9ED6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564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FB4B75-D6A1-4F07-B8E1-8C4D74DE7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95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0672F-DA45-4A2F-8D3B-85D74E66ED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491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6DDC84F-7846-44BF-B8E8-2508FE7FE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733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44798D9-3EF2-4C5E-983C-8129AE105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353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D99EDBA-DA5B-46D1-8A46-820A8CD78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35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D2BB9F-8EC0-4F9E-9C7F-BC79794A6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19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689DEC-68FB-48E2-A61F-BBFC37E55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330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8D55E3B-1DBB-4AEB-9F2C-718FAA539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40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207DA9-86BA-4019-B799-E2CAD03E5B37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E8609F-2E82-43F0-AAD8-628C183DE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986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EB11BB-19DA-480B-BC97-670B9CCE790D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F9F543-B8F7-42BE-886D-C507C4798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88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5D1AC2-E952-44AF-BC9D-CF3BADA558FD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E8B9D2-858B-43C0-B0CE-D9ADD2ACF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701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C9B02E7-9058-4A74-B95A-85A3686EB1CB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4D95BC-2D29-47EE-9289-B23342849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43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4641F-5282-42CD-941C-FBA15EE7B7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449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BB61A9-6E91-482E-91CE-AE729330C649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82B98D-080B-483A-ACB5-F417F414B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639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3196B8-1BC0-4787-9C0A-36DFD7D19156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840EAE-09B3-4A31-9C29-FCC1A1206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847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4A4F6B-9585-4164-A112-C3CEF0C0581F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A0A8A3E-58B1-4026-90CA-DE98131AA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997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793B2C-E7D1-4ABD-8087-C532B1D2214E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D58CAA-F969-4CD9-A98E-093004E46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228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1DB25E-D04F-42F9-AE0D-D7ABCD26A015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E338C8-4769-4B3E-8AA4-5690F8E66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283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411E2F-16AA-416B-947A-396D795D1BB8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D43D18-BC8F-422A-B9A3-5EDAF556E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196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825C9A-801B-444D-9C14-B64570028C43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68B20B-414E-4D04-B009-24C3554EA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702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65C8-0EA7-4E69-B168-AA811C7A0C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755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17BBA-D0EE-42D8-8C85-16A73119E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337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59DF-462D-4FF8-9543-6927F821B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08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3EBE7-14DF-4089-A1F6-8C1D915B9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515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A0782-F8F3-4170-A4C3-2A8C85737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598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B08C7-8C19-4334-B04B-02A282B5AB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234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C919E-25B1-4033-BB0B-3B2C93C81E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853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68FD-C42B-42B1-B03A-F43349A87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436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B22D1-2E97-4AC8-92AE-C667629BB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951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0AB2F-7D3D-441D-B044-581339E9E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416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CA85B-D172-4F93-8BF3-7ACBD2892C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032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C9E19-54F6-4A51-95BF-F1704EC60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835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65C8-0EA7-4E69-B168-AA811C7A0C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487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17BBA-D0EE-42D8-8C85-16A73119E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33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5BC61-9D98-4A2C-9ABC-A09F70BC8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0481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59DF-462D-4FF8-9543-6927F821B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904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A0782-F8F3-4170-A4C3-2A8C85737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7926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B08C7-8C19-4334-B04B-02A282B5AB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141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C919E-25B1-4033-BB0B-3B2C93C81E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464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68FD-C42B-42B1-B03A-F43349A87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790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B22D1-2E97-4AC8-92AE-C667629BB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895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0AB2F-7D3D-441D-B044-581339E9E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935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CA85B-D172-4F93-8BF3-7ACBD2892C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94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C9E19-54F6-4A51-95BF-F1704EC60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139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65C8-0EA7-4E69-B168-AA811C7A0C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1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FA42-E949-4395-80DC-03F6E2473B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871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17BBA-D0EE-42D8-8C85-16A73119E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133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59DF-462D-4FF8-9543-6927F821B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731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A0782-F8F3-4170-A4C3-2A8C85737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631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B08C7-8C19-4334-B04B-02A282B5AB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544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C919E-25B1-4033-BB0B-3B2C93C81E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36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68FD-C42B-42B1-B03A-F43349A87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836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B22D1-2E97-4AC8-92AE-C667629BB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4643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0AB2F-7D3D-441D-B044-581339E9E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067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CA85B-D172-4F93-8BF3-7ACBD2892C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341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C9E19-54F6-4A51-95BF-F1704EC60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14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720E-7377-49BA-9EE6-ABE30FB2FB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190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65C8-0EA7-4E69-B168-AA811C7A0C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85012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17BBA-D0EE-42D8-8C85-16A73119E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9574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59DF-462D-4FF8-9543-6927F821B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871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A0782-F8F3-4170-A4C3-2A8C85737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657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B08C7-8C19-4334-B04B-02A282B5AB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498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C919E-25B1-4033-BB0B-3B2C93C81E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268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68FD-C42B-42B1-B03A-F43349A87F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7804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B22D1-2E97-4AC8-92AE-C667629BB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669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0AB2F-7D3D-441D-B044-581339E9E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640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CA85B-D172-4F93-8BF3-7ACBD2892C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1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16990F81-1861-4105-999C-0B789132A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4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083B2-D256-4393-AD59-0635F9F829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641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C9E19-54F6-4A51-95BF-F1704EC60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296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2FB443-B859-4721-9918-3914AF0DB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982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DF081B-48FC-4481-82E5-795500F03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698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FB9E4C-AD35-4899-8434-A3A898CA2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072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FDE9F3-9F90-4A11-AB55-26655A669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529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63026A-4AB0-4CC9-95D5-BD46BE70B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306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E384B0-3733-4E46-83D3-52FEA603E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776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D0F3D8-471A-4FAA-8AD5-4631EC9A9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6452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B4780D-812D-4DD4-BE1D-49CD30BE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772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4FBA2B-4B1D-4635-A920-2D7EEA2E9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39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3EBB8-252F-43EC-87AC-24174AC30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443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801C1E-D9EC-4A5E-85C4-AFA3AD869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8681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73C68C-972E-4F8E-A26C-B8BA539A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686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9691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2154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6075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6305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7192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8620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7396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54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11A6-5475-489E-94EB-A09D8120AB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245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8509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3772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799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809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421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2419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4416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9107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424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52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8469C-D1B5-44A5-8A63-1AD91A4EB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0290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6047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9003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1162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6516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981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9999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880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6018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4465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07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4C95A-031E-440B-ACE9-FCC160847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0640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9367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34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5061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8982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2748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2037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9455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6217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7109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26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5C723-4CF4-4AC1-8DA1-9AF2F89B0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459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8986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8074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1585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4741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0176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5841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3246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893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5637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83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64B4-B366-4695-AF6F-0F06A2FED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4098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561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4422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2124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4926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4118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811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9028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3" y="6350879"/>
            <a:ext cx="6022775" cy="602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1567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619" y="1122363"/>
            <a:ext cx="10363200" cy="3346331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3504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2667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129280" cy="142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846" y="6350880"/>
            <a:ext cx="2053061" cy="4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6856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67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323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5333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93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0063"/>
            <a:ext cx="5048251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1" y="1770063"/>
            <a:ext cx="5050367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8B5DB-7A5E-4EF4-8A1A-5FDB12A99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806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3521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6476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485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DA6B-68F4-40B6-AB90-D5BE79DC6C51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F474-321E-4BF6-8315-3EDB9AD2326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3400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3" y="6350879"/>
            <a:ext cx="6022775" cy="602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1567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619" y="1122363"/>
            <a:ext cx="10363200" cy="3346331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3504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2667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129280" cy="142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846" y="6350880"/>
            <a:ext cx="2053061" cy="4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0229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67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5260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5333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6513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0159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6660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B7E3A-A8BC-1542-B6A9-3881FA2AF1D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17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1D46E-C9B0-429C-9E68-B57DD4D88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6270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DA6B-68F4-40B6-AB90-D5BE79DC6C51}" type="datetimeFigureOut">
              <a:rPr lang="en-US" smtClean="0">
                <a:solidFill>
                  <a:prstClr val="white"/>
                </a:solidFill>
              </a:rPr>
              <a:pPr/>
              <a:t>8/7/2017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F474-321E-4BF6-8315-3EDB9AD2326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35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3B15-D9B0-44FD-9B1D-A6291622F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2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69AFF525-2041-4929-968F-12B0E92FF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8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918CA-C29D-474A-A80B-85C73CC3F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99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67" y="609601"/>
            <a:ext cx="4569884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232901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5638" y="743989"/>
            <a:ext cx="4220500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232901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6568C-171B-48F9-AB06-E099D674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36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8" y="539750"/>
            <a:ext cx="1020656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4956" y="695011"/>
            <a:ext cx="9714133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99C97-557A-4593-B5BD-A38717884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5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07A3-B936-4259-BFA5-9BCDB16EA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73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6084" y="873125"/>
            <a:ext cx="6096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7284" y="29337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41320-5B4E-4DCA-980A-D6B657AF2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3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82E29-49E2-42DB-B88E-C703C77F6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21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B2DA7-24F9-4163-87C4-80286F37E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81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8" y="1825626"/>
            <a:ext cx="3371849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85" y="1825626"/>
            <a:ext cx="3371849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67" y="1825626"/>
            <a:ext cx="3371851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4" y="4480369"/>
            <a:ext cx="3302337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5B1A1-67F8-4F37-87EC-10595C8D5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06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B7AA6-7159-4559-976C-3D9B10B17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63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42EDB-E750-443D-B7F5-7EAA115D2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CBA6C078-31F8-4FB2-893E-9067E7F7C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16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48BC04-1C2D-4D8F-A133-37ACE200D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24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0490CF-4BAD-46AA-AA67-DA6808BA7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76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22A439-60BE-4E2D-8F6C-C5314ECBE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16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580B25-AC81-4C01-ABC6-4EDE2C0F2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85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38D08D-AF1C-4F78-8308-9F61E04AA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2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E0E7AD-AD1D-4844-88C7-83BAC654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39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46F44E-D74D-4352-A235-45612FF6B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00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14C6C8-A29B-476E-B235-DF607726D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01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F3C909-043E-4A4F-B6A3-36A9BE6D6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57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9031A2-993D-4155-A592-731298998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956F775A-72CD-45C6-9227-74D61CA6D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34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F3510CF-F518-4012-9A16-1928975A3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18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134F5-6A76-4A36-AB5B-7FEC54FEC527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4028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A7BB8-43EB-4C9A-9B54-ECC430E460FC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2814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DD2B2-63DB-433E-B344-9277349281B3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439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F5964-1F68-45AF-AF32-DC9C5F076FC3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083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70063"/>
            <a:ext cx="5048251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1" y="1770063"/>
            <a:ext cx="5050367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89535-C130-43B0-BF50-811A2366F6E1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243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90350-03DD-4F91-AF8A-239F63CD49E8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029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8D8EE-556B-4AC7-9123-96D1B1764B34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16726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B944A-71B3-41AA-A885-4F4E7478D376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017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67" y="609601"/>
            <a:ext cx="4569884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232901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5638" y="743989"/>
            <a:ext cx="4220500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232901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667C1-354C-435A-A163-DA8B99B94A18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98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DF11651B-F4E8-4B29-B628-E7EAFBA46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368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8" y="539750"/>
            <a:ext cx="1020656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4956" y="695011"/>
            <a:ext cx="9714133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3596-6833-470E-AF2E-95FBAE0B5419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665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754F9-07A2-4D2A-B5C1-BCA5D1D3AC3D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0154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6084" y="873125"/>
            <a:ext cx="6096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7284" y="29337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430DB-3B36-4E2E-A76C-5785310EBD47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285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AA88F-A58F-4446-987C-35D542C488A9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445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6BC41-81EC-419E-94CF-83161F0C4FB9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571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8" y="1825626"/>
            <a:ext cx="3371849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85" y="1825626"/>
            <a:ext cx="3371849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67" y="1825626"/>
            <a:ext cx="3371851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4" y="4480369"/>
            <a:ext cx="3302337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E95A0-AFB2-4BB6-B5E3-4BC1DB52EFAB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305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84F44-A7BB-497B-B1F1-06E782160296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20675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F8822-D604-4C25-84C9-8DC7A5195A5F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0398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6 w 185"/>
                <a:gd name="T1" fmla="*/ 0 h 120"/>
                <a:gd name="T2" fmla="*/ 186 w 185"/>
                <a:gd name="T3" fmla="*/ 6 h 120"/>
                <a:gd name="T4" fmla="*/ 186 w 185"/>
                <a:gd name="T5" fmla="*/ 18 h 120"/>
                <a:gd name="T6" fmla="*/ 186 w 185"/>
                <a:gd name="T7" fmla="*/ 36 h 120"/>
                <a:gd name="T8" fmla="*/ 180 w 185"/>
                <a:gd name="T9" fmla="*/ 54 h 120"/>
                <a:gd name="T10" fmla="*/ 162 w 185"/>
                <a:gd name="T11" fmla="*/ 72 h 120"/>
                <a:gd name="T12" fmla="*/ 138 w 185"/>
                <a:gd name="T13" fmla="*/ 96 h 120"/>
                <a:gd name="T14" fmla="*/ 102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6 w 185"/>
                <a:gd name="T29" fmla="*/ 0 h 120"/>
                <a:gd name="T30" fmla="*/ 186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8 w 526"/>
                <a:gd name="T17" fmla="*/ 179 h 275"/>
                <a:gd name="T18" fmla="*/ 210 w 526"/>
                <a:gd name="T19" fmla="*/ 143 h 275"/>
                <a:gd name="T20" fmla="*/ 252 w 526"/>
                <a:gd name="T21" fmla="*/ 120 h 275"/>
                <a:gd name="T22" fmla="*/ 300 w 526"/>
                <a:gd name="T23" fmla="*/ 96 h 275"/>
                <a:gd name="T24" fmla="*/ 395 w 526"/>
                <a:gd name="T25" fmla="*/ 48 h 275"/>
                <a:gd name="T26" fmla="*/ 444 w 526"/>
                <a:gd name="T27" fmla="*/ 30 h 275"/>
                <a:gd name="T28" fmla="*/ 480 w 526"/>
                <a:gd name="T29" fmla="*/ 12 h 275"/>
                <a:gd name="T30" fmla="*/ 504 w 526"/>
                <a:gd name="T31" fmla="*/ 6 h 275"/>
                <a:gd name="T32" fmla="*/ 522 w 526"/>
                <a:gd name="T33" fmla="*/ 0 h 275"/>
                <a:gd name="T34" fmla="*/ 528 w 526"/>
                <a:gd name="T35" fmla="*/ 0 h 275"/>
                <a:gd name="T36" fmla="*/ 522 w 526"/>
                <a:gd name="T37" fmla="*/ 6 h 275"/>
                <a:gd name="T38" fmla="*/ 510 w 526"/>
                <a:gd name="T39" fmla="*/ 12 h 275"/>
                <a:gd name="T40" fmla="*/ 486 w 526"/>
                <a:gd name="T41" fmla="*/ 24 h 275"/>
                <a:gd name="T42" fmla="*/ 462 w 526"/>
                <a:gd name="T43" fmla="*/ 42 h 275"/>
                <a:gd name="T44" fmla="*/ 438 w 526"/>
                <a:gd name="T45" fmla="*/ 54 h 275"/>
                <a:gd name="T46" fmla="*/ 395 w 526"/>
                <a:gd name="T47" fmla="*/ 78 h 275"/>
                <a:gd name="T48" fmla="*/ 341 w 526"/>
                <a:gd name="T49" fmla="*/ 108 h 275"/>
                <a:gd name="T50" fmla="*/ 276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1 w 718"/>
                <a:gd name="T17" fmla="*/ 228 h 306"/>
                <a:gd name="T18" fmla="*/ 127 w 718"/>
                <a:gd name="T19" fmla="*/ 228 h 306"/>
                <a:gd name="T20" fmla="*/ 145 w 718"/>
                <a:gd name="T21" fmla="*/ 222 h 306"/>
                <a:gd name="T22" fmla="*/ 169 w 718"/>
                <a:gd name="T23" fmla="*/ 216 h 306"/>
                <a:gd name="T24" fmla="*/ 199 w 718"/>
                <a:gd name="T25" fmla="*/ 204 h 306"/>
                <a:gd name="T26" fmla="*/ 276 w 718"/>
                <a:gd name="T27" fmla="*/ 180 h 306"/>
                <a:gd name="T28" fmla="*/ 373 w 718"/>
                <a:gd name="T29" fmla="*/ 156 h 306"/>
                <a:gd name="T30" fmla="*/ 463 w 718"/>
                <a:gd name="T31" fmla="*/ 126 h 306"/>
                <a:gd name="T32" fmla="*/ 546 w 718"/>
                <a:gd name="T33" fmla="*/ 102 h 306"/>
                <a:gd name="T34" fmla="*/ 576 w 718"/>
                <a:gd name="T35" fmla="*/ 90 h 306"/>
                <a:gd name="T36" fmla="*/ 607 w 718"/>
                <a:gd name="T37" fmla="*/ 84 h 306"/>
                <a:gd name="T38" fmla="*/ 625 w 718"/>
                <a:gd name="T39" fmla="*/ 78 h 306"/>
                <a:gd name="T40" fmla="*/ 631 w 718"/>
                <a:gd name="T41" fmla="*/ 72 h 306"/>
                <a:gd name="T42" fmla="*/ 637 w 718"/>
                <a:gd name="T43" fmla="*/ 66 h 306"/>
                <a:gd name="T44" fmla="*/ 655 w 718"/>
                <a:gd name="T45" fmla="*/ 60 h 306"/>
                <a:gd name="T46" fmla="*/ 697 w 718"/>
                <a:gd name="T47" fmla="*/ 30 h 306"/>
                <a:gd name="T48" fmla="*/ 715 w 718"/>
                <a:gd name="T49" fmla="*/ 18 h 306"/>
                <a:gd name="T50" fmla="*/ 721 w 718"/>
                <a:gd name="T51" fmla="*/ 6 h 306"/>
                <a:gd name="T52" fmla="*/ 715 w 718"/>
                <a:gd name="T53" fmla="*/ 0 h 306"/>
                <a:gd name="T54" fmla="*/ 691 w 718"/>
                <a:gd name="T55" fmla="*/ 0 h 306"/>
                <a:gd name="T56" fmla="*/ 631 w 718"/>
                <a:gd name="T57" fmla="*/ 0 h 306"/>
                <a:gd name="T58" fmla="*/ 582 w 718"/>
                <a:gd name="T59" fmla="*/ 0 h 306"/>
                <a:gd name="T60" fmla="*/ 546 w 718"/>
                <a:gd name="T61" fmla="*/ 0 h 306"/>
                <a:gd name="T62" fmla="*/ 516 w 718"/>
                <a:gd name="T63" fmla="*/ 18 h 306"/>
                <a:gd name="T64" fmla="*/ 487 w 718"/>
                <a:gd name="T65" fmla="*/ 42 h 306"/>
                <a:gd name="T66" fmla="*/ 469 w 718"/>
                <a:gd name="T67" fmla="*/ 54 h 306"/>
                <a:gd name="T68" fmla="*/ 451 w 718"/>
                <a:gd name="T69" fmla="*/ 60 h 306"/>
                <a:gd name="T70" fmla="*/ 427 w 718"/>
                <a:gd name="T71" fmla="*/ 60 h 306"/>
                <a:gd name="T72" fmla="*/ 391 w 718"/>
                <a:gd name="T73" fmla="*/ 66 h 306"/>
                <a:gd name="T74" fmla="*/ 348 w 718"/>
                <a:gd name="T75" fmla="*/ 84 h 306"/>
                <a:gd name="T76" fmla="*/ 312 w 718"/>
                <a:gd name="T77" fmla="*/ 108 h 306"/>
                <a:gd name="T78" fmla="*/ 288 w 718"/>
                <a:gd name="T79" fmla="*/ 126 h 306"/>
                <a:gd name="T80" fmla="*/ 276 w 718"/>
                <a:gd name="T81" fmla="*/ 132 h 306"/>
                <a:gd name="T82" fmla="*/ 258 w 718"/>
                <a:gd name="T83" fmla="*/ 138 h 306"/>
                <a:gd name="T84" fmla="*/ 222 w 718"/>
                <a:gd name="T85" fmla="*/ 138 h 306"/>
                <a:gd name="T86" fmla="*/ 187 w 718"/>
                <a:gd name="T87" fmla="*/ 138 h 306"/>
                <a:gd name="T88" fmla="*/ 181 w 718"/>
                <a:gd name="T89" fmla="*/ 138 h 306"/>
                <a:gd name="T90" fmla="*/ 175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8 w 2392"/>
                <a:gd name="T1" fmla="*/ 54 h 881"/>
                <a:gd name="T2" fmla="*/ 2196 w 2392"/>
                <a:gd name="T3" fmla="*/ 54 h 881"/>
                <a:gd name="T4" fmla="*/ 2154 w 2392"/>
                <a:gd name="T5" fmla="*/ 66 h 881"/>
                <a:gd name="T6" fmla="*/ 2028 w 2392"/>
                <a:gd name="T7" fmla="*/ 101 h 881"/>
                <a:gd name="T8" fmla="*/ 1963 w 2392"/>
                <a:gd name="T9" fmla="*/ 119 h 881"/>
                <a:gd name="T10" fmla="*/ 1866 w 2392"/>
                <a:gd name="T11" fmla="*/ 167 h 881"/>
                <a:gd name="T12" fmla="*/ 1842 w 2392"/>
                <a:gd name="T13" fmla="*/ 245 h 881"/>
                <a:gd name="T14" fmla="*/ 1848 w 2392"/>
                <a:gd name="T15" fmla="*/ 305 h 881"/>
                <a:gd name="T16" fmla="*/ 1764 w 2392"/>
                <a:gd name="T17" fmla="*/ 317 h 881"/>
                <a:gd name="T18" fmla="*/ 1602 w 2392"/>
                <a:gd name="T19" fmla="*/ 263 h 881"/>
                <a:gd name="T20" fmla="*/ 1512 w 2392"/>
                <a:gd name="T21" fmla="*/ 257 h 881"/>
                <a:gd name="T22" fmla="*/ 1404 w 2392"/>
                <a:gd name="T23" fmla="*/ 311 h 881"/>
                <a:gd name="T24" fmla="*/ 1338 w 2392"/>
                <a:gd name="T25" fmla="*/ 353 h 881"/>
                <a:gd name="T26" fmla="*/ 1314 w 2392"/>
                <a:gd name="T27" fmla="*/ 359 h 881"/>
                <a:gd name="T28" fmla="*/ 1218 w 2392"/>
                <a:gd name="T29" fmla="*/ 371 h 881"/>
                <a:gd name="T30" fmla="*/ 1164 w 2392"/>
                <a:gd name="T31" fmla="*/ 365 h 881"/>
                <a:gd name="T32" fmla="*/ 1057 w 2392"/>
                <a:gd name="T33" fmla="*/ 371 h 881"/>
                <a:gd name="T34" fmla="*/ 960 w 2392"/>
                <a:gd name="T35" fmla="*/ 383 h 881"/>
                <a:gd name="T36" fmla="*/ 924 w 2392"/>
                <a:gd name="T37" fmla="*/ 401 h 881"/>
                <a:gd name="T38" fmla="*/ 822 w 2392"/>
                <a:gd name="T39" fmla="*/ 419 h 881"/>
                <a:gd name="T40" fmla="*/ 781 w 2392"/>
                <a:gd name="T41" fmla="*/ 419 h 881"/>
                <a:gd name="T42" fmla="*/ 666 w 2392"/>
                <a:gd name="T43" fmla="*/ 437 h 881"/>
                <a:gd name="T44" fmla="*/ 600 w 2392"/>
                <a:gd name="T45" fmla="*/ 473 h 881"/>
                <a:gd name="T46" fmla="*/ 505 w 2392"/>
                <a:gd name="T47" fmla="*/ 467 h 881"/>
                <a:gd name="T48" fmla="*/ 432 w 2392"/>
                <a:gd name="T49" fmla="*/ 491 h 881"/>
                <a:gd name="T50" fmla="*/ 414 w 2392"/>
                <a:gd name="T51" fmla="*/ 539 h 881"/>
                <a:gd name="T52" fmla="*/ 348 w 2392"/>
                <a:gd name="T53" fmla="*/ 569 h 881"/>
                <a:gd name="T54" fmla="*/ 223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4 w 2392"/>
                <a:gd name="T65" fmla="*/ 653 h 881"/>
                <a:gd name="T66" fmla="*/ 475 w 2392"/>
                <a:gd name="T67" fmla="*/ 569 h 881"/>
                <a:gd name="T68" fmla="*/ 570 w 2392"/>
                <a:gd name="T69" fmla="*/ 521 h 881"/>
                <a:gd name="T70" fmla="*/ 648 w 2392"/>
                <a:gd name="T71" fmla="*/ 515 h 881"/>
                <a:gd name="T72" fmla="*/ 876 w 2392"/>
                <a:gd name="T73" fmla="*/ 461 h 881"/>
                <a:gd name="T74" fmla="*/ 1152 w 2392"/>
                <a:gd name="T75" fmla="*/ 425 h 881"/>
                <a:gd name="T76" fmla="*/ 1296 w 2392"/>
                <a:gd name="T77" fmla="*/ 461 h 881"/>
                <a:gd name="T78" fmla="*/ 1422 w 2392"/>
                <a:gd name="T79" fmla="*/ 533 h 881"/>
                <a:gd name="T80" fmla="*/ 1440 w 2392"/>
                <a:gd name="T81" fmla="*/ 617 h 881"/>
                <a:gd name="T82" fmla="*/ 1381 w 2392"/>
                <a:gd name="T83" fmla="*/ 653 h 881"/>
                <a:gd name="T84" fmla="*/ 1230 w 2392"/>
                <a:gd name="T85" fmla="*/ 701 h 881"/>
                <a:gd name="T86" fmla="*/ 1116 w 2392"/>
                <a:gd name="T87" fmla="*/ 755 h 881"/>
                <a:gd name="T88" fmla="*/ 1069 w 2392"/>
                <a:gd name="T89" fmla="*/ 809 h 881"/>
                <a:gd name="T90" fmla="*/ 1081 w 2392"/>
                <a:gd name="T91" fmla="*/ 869 h 881"/>
                <a:gd name="T92" fmla="*/ 1110 w 2392"/>
                <a:gd name="T93" fmla="*/ 881 h 881"/>
                <a:gd name="T94" fmla="*/ 1212 w 2392"/>
                <a:gd name="T95" fmla="*/ 869 h 881"/>
                <a:gd name="T96" fmla="*/ 1393 w 2392"/>
                <a:gd name="T97" fmla="*/ 857 h 881"/>
                <a:gd name="T98" fmla="*/ 1446 w 2392"/>
                <a:gd name="T99" fmla="*/ 851 h 881"/>
                <a:gd name="T100" fmla="*/ 1488 w 2392"/>
                <a:gd name="T101" fmla="*/ 833 h 881"/>
                <a:gd name="T102" fmla="*/ 1681 w 2392"/>
                <a:gd name="T103" fmla="*/ 743 h 881"/>
                <a:gd name="T104" fmla="*/ 1812 w 2392"/>
                <a:gd name="T105" fmla="*/ 689 h 881"/>
                <a:gd name="T106" fmla="*/ 1890 w 2392"/>
                <a:gd name="T107" fmla="*/ 581 h 881"/>
                <a:gd name="T108" fmla="*/ 2046 w 2392"/>
                <a:gd name="T109" fmla="*/ 389 h 881"/>
                <a:gd name="T110" fmla="*/ 2214 w 2392"/>
                <a:gd name="T111" fmla="*/ 269 h 881"/>
                <a:gd name="T112" fmla="*/ 2257 w 2392"/>
                <a:gd name="T113" fmla="*/ 239 h 881"/>
                <a:gd name="T114" fmla="*/ 2400 w 2392"/>
                <a:gd name="T115" fmla="*/ 0 h 881"/>
                <a:gd name="T116" fmla="*/ 2310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6350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50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0403A9-25C2-4E41-BBE4-483D4C59B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74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D4310B-DF23-4E7A-988D-0FACED54F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6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516169B4-1B53-4EF8-A575-356FA037C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4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9FFA83-D0AB-4FEB-9354-11AB04100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90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4050ED-17A7-4929-BE3D-8FD44A963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855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223714-2340-4F05-807F-8403324EF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0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030629-D51B-48B9-8430-095BF18B9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88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88CDE2-3F21-4127-8025-CBD166DAF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71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1A8229-AF48-4A0D-BBB0-511D0FE9A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4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E9E3FB-D0DC-433C-9F67-40133EAC3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157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7C5BC9-2F6A-4359-A6A7-2E05C64E8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36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3CEC75-8D3E-4021-827F-6C7086A70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538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6 w 185"/>
                <a:gd name="T1" fmla="*/ 0 h 120"/>
                <a:gd name="T2" fmla="*/ 186 w 185"/>
                <a:gd name="T3" fmla="*/ 6 h 120"/>
                <a:gd name="T4" fmla="*/ 186 w 185"/>
                <a:gd name="T5" fmla="*/ 18 h 120"/>
                <a:gd name="T6" fmla="*/ 186 w 185"/>
                <a:gd name="T7" fmla="*/ 36 h 120"/>
                <a:gd name="T8" fmla="*/ 180 w 185"/>
                <a:gd name="T9" fmla="*/ 54 h 120"/>
                <a:gd name="T10" fmla="*/ 162 w 185"/>
                <a:gd name="T11" fmla="*/ 72 h 120"/>
                <a:gd name="T12" fmla="*/ 138 w 185"/>
                <a:gd name="T13" fmla="*/ 96 h 120"/>
                <a:gd name="T14" fmla="*/ 102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6 w 185"/>
                <a:gd name="T29" fmla="*/ 0 h 120"/>
                <a:gd name="T30" fmla="*/ 186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8 w 526"/>
                <a:gd name="T17" fmla="*/ 179 h 275"/>
                <a:gd name="T18" fmla="*/ 210 w 526"/>
                <a:gd name="T19" fmla="*/ 143 h 275"/>
                <a:gd name="T20" fmla="*/ 252 w 526"/>
                <a:gd name="T21" fmla="*/ 120 h 275"/>
                <a:gd name="T22" fmla="*/ 300 w 526"/>
                <a:gd name="T23" fmla="*/ 96 h 275"/>
                <a:gd name="T24" fmla="*/ 395 w 526"/>
                <a:gd name="T25" fmla="*/ 48 h 275"/>
                <a:gd name="T26" fmla="*/ 444 w 526"/>
                <a:gd name="T27" fmla="*/ 30 h 275"/>
                <a:gd name="T28" fmla="*/ 480 w 526"/>
                <a:gd name="T29" fmla="*/ 12 h 275"/>
                <a:gd name="T30" fmla="*/ 504 w 526"/>
                <a:gd name="T31" fmla="*/ 6 h 275"/>
                <a:gd name="T32" fmla="*/ 522 w 526"/>
                <a:gd name="T33" fmla="*/ 0 h 275"/>
                <a:gd name="T34" fmla="*/ 528 w 526"/>
                <a:gd name="T35" fmla="*/ 0 h 275"/>
                <a:gd name="T36" fmla="*/ 522 w 526"/>
                <a:gd name="T37" fmla="*/ 6 h 275"/>
                <a:gd name="T38" fmla="*/ 510 w 526"/>
                <a:gd name="T39" fmla="*/ 12 h 275"/>
                <a:gd name="T40" fmla="*/ 486 w 526"/>
                <a:gd name="T41" fmla="*/ 24 h 275"/>
                <a:gd name="T42" fmla="*/ 462 w 526"/>
                <a:gd name="T43" fmla="*/ 42 h 275"/>
                <a:gd name="T44" fmla="*/ 438 w 526"/>
                <a:gd name="T45" fmla="*/ 54 h 275"/>
                <a:gd name="T46" fmla="*/ 395 w 526"/>
                <a:gd name="T47" fmla="*/ 78 h 275"/>
                <a:gd name="T48" fmla="*/ 341 w 526"/>
                <a:gd name="T49" fmla="*/ 108 h 275"/>
                <a:gd name="T50" fmla="*/ 276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1 w 718"/>
                <a:gd name="T17" fmla="*/ 228 h 306"/>
                <a:gd name="T18" fmla="*/ 127 w 718"/>
                <a:gd name="T19" fmla="*/ 228 h 306"/>
                <a:gd name="T20" fmla="*/ 145 w 718"/>
                <a:gd name="T21" fmla="*/ 222 h 306"/>
                <a:gd name="T22" fmla="*/ 169 w 718"/>
                <a:gd name="T23" fmla="*/ 216 h 306"/>
                <a:gd name="T24" fmla="*/ 199 w 718"/>
                <a:gd name="T25" fmla="*/ 204 h 306"/>
                <a:gd name="T26" fmla="*/ 276 w 718"/>
                <a:gd name="T27" fmla="*/ 180 h 306"/>
                <a:gd name="T28" fmla="*/ 373 w 718"/>
                <a:gd name="T29" fmla="*/ 156 h 306"/>
                <a:gd name="T30" fmla="*/ 463 w 718"/>
                <a:gd name="T31" fmla="*/ 126 h 306"/>
                <a:gd name="T32" fmla="*/ 546 w 718"/>
                <a:gd name="T33" fmla="*/ 102 h 306"/>
                <a:gd name="T34" fmla="*/ 576 w 718"/>
                <a:gd name="T35" fmla="*/ 90 h 306"/>
                <a:gd name="T36" fmla="*/ 607 w 718"/>
                <a:gd name="T37" fmla="*/ 84 h 306"/>
                <a:gd name="T38" fmla="*/ 625 w 718"/>
                <a:gd name="T39" fmla="*/ 78 h 306"/>
                <a:gd name="T40" fmla="*/ 631 w 718"/>
                <a:gd name="T41" fmla="*/ 72 h 306"/>
                <a:gd name="T42" fmla="*/ 637 w 718"/>
                <a:gd name="T43" fmla="*/ 66 h 306"/>
                <a:gd name="T44" fmla="*/ 655 w 718"/>
                <a:gd name="T45" fmla="*/ 60 h 306"/>
                <a:gd name="T46" fmla="*/ 697 w 718"/>
                <a:gd name="T47" fmla="*/ 30 h 306"/>
                <a:gd name="T48" fmla="*/ 715 w 718"/>
                <a:gd name="T49" fmla="*/ 18 h 306"/>
                <a:gd name="T50" fmla="*/ 721 w 718"/>
                <a:gd name="T51" fmla="*/ 6 h 306"/>
                <a:gd name="T52" fmla="*/ 715 w 718"/>
                <a:gd name="T53" fmla="*/ 0 h 306"/>
                <a:gd name="T54" fmla="*/ 691 w 718"/>
                <a:gd name="T55" fmla="*/ 0 h 306"/>
                <a:gd name="T56" fmla="*/ 631 w 718"/>
                <a:gd name="T57" fmla="*/ 0 h 306"/>
                <a:gd name="T58" fmla="*/ 582 w 718"/>
                <a:gd name="T59" fmla="*/ 0 h 306"/>
                <a:gd name="T60" fmla="*/ 546 w 718"/>
                <a:gd name="T61" fmla="*/ 0 h 306"/>
                <a:gd name="T62" fmla="*/ 516 w 718"/>
                <a:gd name="T63" fmla="*/ 18 h 306"/>
                <a:gd name="T64" fmla="*/ 487 w 718"/>
                <a:gd name="T65" fmla="*/ 42 h 306"/>
                <a:gd name="T66" fmla="*/ 469 w 718"/>
                <a:gd name="T67" fmla="*/ 54 h 306"/>
                <a:gd name="T68" fmla="*/ 451 w 718"/>
                <a:gd name="T69" fmla="*/ 60 h 306"/>
                <a:gd name="T70" fmla="*/ 427 w 718"/>
                <a:gd name="T71" fmla="*/ 60 h 306"/>
                <a:gd name="T72" fmla="*/ 391 w 718"/>
                <a:gd name="T73" fmla="*/ 66 h 306"/>
                <a:gd name="T74" fmla="*/ 348 w 718"/>
                <a:gd name="T75" fmla="*/ 84 h 306"/>
                <a:gd name="T76" fmla="*/ 312 w 718"/>
                <a:gd name="T77" fmla="*/ 108 h 306"/>
                <a:gd name="T78" fmla="*/ 288 w 718"/>
                <a:gd name="T79" fmla="*/ 126 h 306"/>
                <a:gd name="T80" fmla="*/ 276 w 718"/>
                <a:gd name="T81" fmla="*/ 132 h 306"/>
                <a:gd name="T82" fmla="*/ 258 w 718"/>
                <a:gd name="T83" fmla="*/ 138 h 306"/>
                <a:gd name="T84" fmla="*/ 222 w 718"/>
                <a:gd name="T85" fmla="*/ 138 h 306"/>
                <a:gd name="T86" fmla="*/ 187 w 718"/>
                <a:gd name="T87" fmla="*/ 138 h 306"/>
                <a:gd name="T88" fmla="*/ 181 w 718"/>
                <a:gd name="T89" fmla="*/ 138 h 306"/>
                <a:gd name="T90" fmla="*/ 175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8 w 2392"/>
                <a:gd name="T1" fmla="*/ 54 h 881"/>
                <a:gd name="T2" fmla="*/ 2196 w 2392"/>
                <a:gd name="T3" fmla="*/ 54 h 881"/>
                <a:gd name="T4" fmla="*/ 2154 w 2392"/>
                <a:gd name="T5" fmla="*/ 66 h 881"/>
                <a:gd name="T6" fmla="*/ 2028 w 2392"/>
                <a:gd name="T7" fmla="*/ 101 h 881"/>
                <a:gd name="T8" fmla="*/ 1963 w 2392"/>
                <a:gd name="T9" fmla="*/ 119 h 881"/>
                <a:gd name="T10" fmla="*/ 1866 w 2392"/>
                <a:gd name="T11" fmla="*/ 167 h 881"/>
                <a:gd name="T12" fmla="*/ 1842 w 2392"/>
                <a:gd name="T13" fmla="*/ 245 h 881"/>
                <a:gd name="T14" fmla="*/ 1848 w 2392"/>
                <a:gd name="T15" fmla="*/ 305 h 881"/>
                <a:gd name="T16" fmla="*/ 1764 w 2392"/>
                <a:gd name="T17" fmla="*/ 317 h 881"/>
                <a:gd name="T18" fmla="*/ 1602 w 2392"/>
                <a:gd name="T19" fmla="*/ 263 h 881"/>
                <a:gd name="T20" fmla="*/ 1512 w 2392"/>
                <a:gd name="T21" fmla="*/ 257 h 881"/>
                <a:gd name="T22" fmla="*/ 1404 w 2392"/>
                <a:gd name="T23" fmla="*/ 311 h 881"/>
                <a:gd name="T24" fmla="*/ 1338 w 2392"/>
                <a:gd name="T25" fmla="*/ 353 h 881"/>
                <a:gd name="T26" fmla="*/ 1314 w 2392"/>
                <a:gd name="T27" fmla="*/ 359 h 881"/>
                <a:gd name="T28" fmla="*/ 1218 w 2392"/>
                <a:gd name="T29" fmla="*/ 371 h 881"/>
                <a:gd name="T30" fmla="*/ 1164 w 2392"/>
                <a:gd name="T31" fmla="*/ 365 h 881"/>
                <a:gd name="T32" fmla="*/ 1057 w 2392"/>
                <a:gd name="T33" fmla="*/ 371 h 881"/>
                <a:gd name="T34" fmla="*/ 960 w 2392"/>
                <a:gd name="T35" fmla="*/ 383 h 881"/>
                <a:gd name="T36" fmla="*/ 924 w 2392"/>
                <a:gd name="T37" fmla="*/ 401 h 881"/>
                <a:gd name="T38" fmla="*/ 822 w 2392"/>
                <a:gd name="T39" fmla="*/ 419 h 881"/>
                <a:gd name="T40" fmla="*/ 781 w 2392"/>
                <a:gd name="T41" fmla="*/ 419 h 881"/>
                <a:gd name="T42" fmla="*/ 666 w 2392"/>
                <a:gd name="T43" fmla="*/ 437 h 881"/>
                <a:gd name="T44" fmla="*/ 600 w 2392"/>
                <a:gd name="T45" fmla="*/ 473 h 881"/>
                <a:gd name="T46" fmla="*/ 505 w 2392"/>
                <a:gd name="T47" fmla="*/ 467 h 881"/>
                <a:gd name="T48" fmla="*/ 432 w 2392"/>
                <a:gd name="T49" fmla="*/ 491 h 881"/>
                <a:gd name="T50" fmla="*/ 414 w 2392"/>
                <a:gd name="T51" fmla="*/ 539 h 881"/>
                <a:gd name="T52" fmla="*/ 348 w 2392"/>
                <a:gd name="T53" fmla="*/ 569 h 881"/>
                <a:gd name="T54" fmla="*/ 223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4 w 2392"/>
                <a:gd name="T65" fmla="*/ 653 h 881"/>
                <a:gd name="T66" fmla="*/ 475 w 2392"/>
                <a:gd name="T67" fmla="*/ 569 h 881"/>
                <a:gd name="T68" fmla="*/ 570 w 2392"/>
                <a:gd name="T69" fmla="*/ 521 h 881"/>
                <a:gd name="T70" fmla="*/ 648 w 2392"/>
                <a:gd name="T71" fmla="*/ 515 h 881"/>
                <a:gd name="T72" fmla="*/ 876 w 2392"/>
                <a:gd name="T73" fmla="*/ 461 h 881"/>
                <a:gd name="T74" fmla="*/ 1152 w 2392"/>
                <a:gd name="T75" fmla="*/ 425 h 881"/>
                <a:gd name="T76" fmla="*/ 1296 w 2392"/>
                <a:gd name="T77" fmla="*/ 461 h 881"/>
                <a:gd name="T78" fmla="*/ 1422 w 2392"/>
                <a:gd name="T79" fmla="*/ 533 h 881"/>
                <a:gd name="T80" fmla="*/ 1440 w 2392"/>
                <a:gd name="T81" fmla="*/ 617 h 881"/>
                <a:gd name="T82" fmla="*/ 1381 w 2392"/>
                <a:gd name="T83" fmla="*/ 653 h 881"/>
                <a:gd name="T84" fmla="*/ 1230 w 2392"/>
                <a:gd name="T85" fmla="*/ 701 h 881"/>
                <a:gd name="T86" fmla="*/ 1116 w 2392"/>
                <a:gd name="T87" fmla="*/ 755 h 881"/>
                <a:gd name="T88" fmla="*/ 1069 w 2392"/>
                <a:gd name="T89" fmla="*/ 809 h 881"/>
                <a:gd name="T90" fmla="*/ 1081 w 2392"/>
                <a:gd name="T91" fmla="*/ 869 h 881"/>
                <a:gd name="T92" fmla="*/ 1110 w 2392"/>
                <a:gd name="T93" fmla="*/ 881 h 881"/>
                <a:gd name="T94" fmla="*/ 1212 w 2392"/>
                <a:gd name="T95" fmla="*/ 869 h 881"/>
                <a:gd name="T96" fmla="*/ 1393 w 2392"/>
                <a:gd name="T97" fmla="*/ 857 h 881"/>
                <a:gd name="T98" fmla="*/ 1446 w 2392"/>
                <a:gd name="T99" fmla="*/ 851 h 881"/>
                <a:gd name="T100" fmla="*/ 1488 w 2392"/>
                <a:gd name="T101" fmla="*/ 833 h 881"/>
                <a:gd name="T102" fmla="*/ 1681 w 2392"/>
                <a:gd name="T103" fmla="*/ 743 h 881"/>
                <a:gd name="T104" fmla="*/ 1812 w 2392"/>
                <a:gd name="T105" fmla="*/ 689 h 881"/>
                <a:gd name="T106" fmla="*/ 1890 w 2392"/>
                <a:gd name="T107" fmla="*/ 581 h 881"/>
                <a:gd name="T108" fmla="*/ 2046 w 2392"/>
                <a:gd name="T109" fmla="*/ 389 h 881"/>
                <a:gd name="T110" fmla="*/ 2214 w 2392"/>
                <a:gd name="T111" fmla="*/ 269 h 881"/>
                <a:gd name="T112" fmla="*/ 2257 w 2392"/>
                <a:gd name="T113" fmla="*/ 239 h 881"/>
                <a:gd name="T114" fmla="*/ 2400 w 2392"/>
                <a:gd name="T115" fmla="*/ 0 h 881"/>
                <a:gd name="T116" fmla="*/ 2310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6350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50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06B4EB-2C52-4253-9EB9-13322AE42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AF3EAB2A-2E17-44A7-9CF7-94B9AAA56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605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BFB777-8509-4F95-8457-5C271D686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775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91C02E-A5AD-447B-841C-56983EAB9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686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711BCF-1EE2-4645-88EC-1578C3691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5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6DBAD0-D879-443C-ACFD-13CC1D1B5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15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355181-5BAE-4C05-BDD9-7C53976F9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943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2AA20D-5EED-4FD5-9AAE-0364F44E7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08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1A01D12-99E8-4A6C-8E0D-47BCD8462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43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B02595-BD07-4C22-830F-105591BF6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311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51C0CC-C899-4E93-9038-3674649B0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680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1FE2C8-1B09-4694-91C7-0788FC43B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6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3C34236B-D21B-4BF5-8602-20DEA10F5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94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 smtClean="0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 smtClean="0">
                <a:solidFill>
                  <a:srgbClr val="003366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smtClean="0">
                <a:solidFill>
                  <a:srgbClr val="003366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smtClean="0">
                <a:solidFill>
                  <a:srgbClr val="003366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317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318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C77887F4-A38A-4419-878D-F39BBEDFC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557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AECBC23B-2508-4A65-BF14-0ACAC149D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171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638C77C5-49F1-4534-BC7D-C631E14BB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38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88F36406-FC7F-4E97-A52C-A9BCD44B7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87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792DF508-F1E5-4490-A4AA-64E9C8106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93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A707BE0C-4870-4C53-97EB-FE6AF0F49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66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C7C24847-0C42-4962-8396-BA26593E1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667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096ED71B-A60C-4359-A9A0-0CBA26117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458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B74F1A15-B6E1-4E22-86AB-BD997D096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026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3E465AC6-2E03-4FCD-ABE0-AC72251CC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4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7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70.xml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78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77.xml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mtClean="0">
                  <a:solidFill>
                    <a:srgbClr val="003366"/>
                  </a:solidFill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8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mtClean="0">
                  <a:solidFill>
                    <a:srgbClr val="003366"/>
                  </a:solidFill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mtClean="0">
                  <a:solidFill>
                    <a:srgbClr val="003366"/>
                  </a:solidFill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7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3366"/>
                </a:solidFill>
                <a:effectLst/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21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3366"/>
                </a:solidFill>
                <a:effectLst/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21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rgbClr val="FFFFFF"/>
                </a:solidFill>
                <a:effectLst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8F613-F0E3-479D-A0C7-91A6684E1F4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8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151EDE-6CD6-4034-8E10-8D52612556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685FF9-7B75-45D4-8DA5-92BCADEE06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1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7270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27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271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E7A9A3-FD24-4BAE-9835-919F058FA6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12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A00BDF-4C9B-40CB-A0D0-759360902520}" type="datetimeFigureOut">
              <a:rPr lang="en-US"/>
              <a:pPr>
                <a:defRPr/>
              </a:pPr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EF03D3-FC4A-4008-BF33-9262877372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3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E4E4D-D807-4303-89DF-BD76311D75D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7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E4E4D-D807-4303-89DF-BD76311D75D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9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E4E4D-D807-4303-89DF-BD76311D75D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5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E4E4D-D807-4303-89DF-BD76311D75D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2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9A347C-DF86-4AF6-945E-D589BA09AC8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23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6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A9DA9A-411E-49DA-8569-8A807DEC43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2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5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16467-A5CC-4816-8536-C24A44235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621D8-EFDA-4BFA-A3D2-D2B1A40303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3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221"/>
            <a:ext cx="12192000" cy="525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3" y="6350879"/>
            <a:ext cx="6022775" cy="602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3" y="0"/>
            <a:ext cx="315678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7792" y="0"/>
            <a:ext cx="9196008" cy="142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80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154" y="6356351"/>
            <a:ext cx="6015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37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525" y="6356351"/>
            <a:ext cx="642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377"/>
            <a:fld id="{8B3B7E3A-A8BC-1542-B6A9-3881FA2AF1D4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8" y="-19351"/>
            <a:ext cx="2386143" cy="108461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377"/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 defTabSz="914377"/>
              <a:t>8/7/2017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125" y="5922705"/>
            <a:ext cx="698220" cy="5921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56" y="6350880"/>
            <a:ext cx="2053061" cy="4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3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67" b="1" i="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221"/>
            <a:ext cx="12192000" cy="525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3" y="6350879"/>
            <a:ext cx="6022775" cy="602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3" y="0"/>
            <a:ext cx="315678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7792" y="0"/>
            <a:ext cx="9196008" cy="142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80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154" y="6356351"/>
            <a:ext cx="60153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37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525" y="6356351"/>
            <a:ext cx="642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377"/>
            <a:fld id="{8B3B7E3A-A8BC-1542-B6A9-3881FA2AF1D4}" type="slidenum">
              <a:rPr lang="en-US" smtClean="0">
                <a:solidFill>
                  <a:prstClr val="white"/>
                </a:solidFill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8" y="-19351"/>
            <a:ext cx="2386143" cy="108461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14377"/>
            <a:fld id="{28C3B8DE-DCD3-E844-A1CD-00ABD5C27D77}" type="datetimeFigureOut">
              <a:rPr lang="en-US" smtClean="0">
                <a:solidFill>
                  <a:prstClr val="white"/>
                </a:solidFill>
              </a:rPr>
              <a:pPr defTabSz="914377"/>
              <a:t>8/7/2017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125" y="5922705"/>
            <a:ext cx="698220" cy="5921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56" y="6350880"/>
            <a:ext cx="2053061" cy="41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6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67" b="1" i="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1"/>
            <a:ext cx="10352617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4"/>
            <a:ext cx="10352617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926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6"/>
            <a:ext cx="6671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3484" y="5883276"/>
            <a:ext cx="753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975E403-DC5A-4635-AF39-982A5E5D3806}" type="slidenum">
              <a:rPr lang="en-US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00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65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F88FC9-1B17-4D15-A103-908021DBCA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1"/>
            <a:ext cx="10352617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4"/>
            <a:ext cx="10352617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926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6"/>
            <a:ext cx="6671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3484" y="5883276"/>
            <a:ext cx="753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F433F1-99CB-4E16-9C12-5A6A667A8C48}" type="slidenum">
              <a:rPr lang="en-US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70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6246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81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2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47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84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6 w 185"/>
                <a:gd name="T1" fmla="*/ 0 h 120"/>
                <a:gd name="T2" fmla="*/ 186 w 185"/>
                <a:gd name="T3" fmla="*/ 6 h 120"/>
                <a:gd name="T4" fmla="*/ 186 w 185"/>
                <a:gd name="T5" fmla="*/ 18 h 120"/>
                <a:gd name="T6" fmla="*/ 186 w 185"/>
                <a:gd name="T7" fmla="*/ 36 h 120"/>
                <a:gd name="T8" fmla="*/ 180 w 185"/>
                <a:gd name="T9" fmla="*/ 54 h 120"/>
                <a:gd name="T10" fmla="*/ 162 w 185"/>
                <a:gd name="T11" fmla="*/ 72 h 120"/>
                <a:gd name="T12" fmla="*/ 138 w 185"/>
                <a:gd name="T13" fmla="*/ 96 h 120"/>
                <a:gd name="T14" fmla="*/ 102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6 w 185"/>
                <a:gd name="T29" fmla="*/ 0 h 120"/>
                <a:gd name="T30" fmla="*/ 186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5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6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8 w 526"/>
                <a:gd name="T17" fmla="*/ 179 h 275"/>
                <a:gd name="T18" fmla="*/ 210 w 526"/>
                <a:gd name="T19" fmla="*/ 143 h 275"/>
                <a:gd name="T20" fmla="*/ 252 w 526"/>
                <a:gd name="T21" fmla="*/ 120 h 275"/>
                <a:gd name="T22" fmla="*/ 300 w 526"/>
                <a:gd name="T23" fmla="*/ 96 h 275"/>
                <a:gd name="T24" fmla="*/ 395 w 526"/>
                <a:gd name="T25" fmla="*/ 48 h 275"/>
                <a:gd name="T26" fmla="*/ 444 w 526"/>
                <a:gd name="T27" fmla="*/ 30 h 275"/>
                <a:gd name="T28" fmla="*/ 480 w 526"/>
                <a:gd name="T29" fmla="*/ 12 h 275"/>
                <a:gd name="T30" fmla="*/ 504 w 526"/>
                <a:gd name="T31" fmla="*/ 6 h 275"/>
                <a:gd name="T32" fmla="*/ 522 w 526"/>
                <a:gd name="T33" fmla="*/ 0 h 275"/>
                <a:gd name="T34" fmla="*/ 528 w 526"/>
                <a:gd name="T35" fmla="*/ 0 h 275"/>
                <a:gd name="T36" fmla="*/ 522 w 526"/>
                <a:gd name="T37" fmla="*/ 6 h 275"/>
                <a:gd name="T38" fmla="*/ 510 w 526"/>
                <a:gd name="T39" fmla="*/ 12 h 275"/>
                <a:gd name="T40" fmla="*/ 486 w 526"/>
                <a:gd name="T41" fmla="*/ 24 h 275"/>
                <a:gd name="T42" fmla="*/ 462 w 526"/>
                <a:gd name="T43" fmla="*/ 42 h 275"/>
                <a:gd name="T44" fmla="*/ 438 w 526"/>
                <a:gd name="T45" fmla="*/ 54 h 275"/>
                <a:gd name="T46" fmla="*/ 395 w 526"/>
                <a:gd name="T47" fmla="*/ 78 h 275"/>
                <a:gd name="T48" fmla="*/ 341 w 526"/>
                <a:gd name="T49" fmla="*/ 108 h 275"/>
                <a:gd name="T50" fmla="*/ 276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7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1 w 718"/>
                <a:gd name="T17" fmla="*/ 228 h 306"/>
                <a:gd name="T18" fmla="*/ 127 w 718"/>
                <a:gd name="T19" fmla="*/ 228 h 306"/>
                <a:gd name="T20" fmla="*/ 145 w 718"/>
                <a:gd name="T21" fmla="*/ 222 h 306"/>
                <a:gd name="T22" fmla="*/ 169 w 718"/>
                <a:gd name="T23" fmla="*/ 216 h 306"/>
                <a:gd name="T24" fmla="*/ 199 w 718"/>
                <a:gd name="T25" fmla="*/ 204 h 306"/>
                <a:gd name="T26" fmla="*/ 276 w 718"/>
                <a:gd name="T27" fmla="*/ 180 h 306"/>
                <a:gd name="T28" fmla="*/ 373 w 718"/>
                <a:gd name="T29" fmla="*/ 156 h 306"/>
                <a:gd name="T30" fmla="*/ 463 w 718"/>
                <a:gd name="T31" fmla="*/ 126 h 306"/>
                <a:gd name="T32" fmla="*/ 546 w 718"/>
                <a:gd name="T33" fmla="*/ 102 h 306"/>
                <a:gd name="T34" fmla="*/ 576 w 718"/>
                <a:gd name="T35" fmla="*/ 90 h 306"/>
                <a:gd name="T36" fmla="*/ 607 w 718"/>
                <a:gd name="T37" fmla="*/ 84 h 306"/>
                <a:gd name="T38" fmla="*/ 625 w 718"/>
                <a:gd name="T39" fmla="*/ 78 h 306"/>
                <a:gd name="T40" fmla="*/ 631 w 718"/>
                <a:gd name="T41" fmla="*/ 72 h 306"/>
                <a:gd name="T42" fmla="*/ 637 w 718"/>
                <a:gd name="T43" fmla="*/ 66 h 306"/>
                <a:gd name="T44" fmla="*/ 655 w 718"/>
                <a:gd name="T45" fmla="*/ 60 h 306"/>
                <a:gd name="T46" fmla="*/ 697 w 718"/>
                <a:gd name="T47" fmla="*/ 30 h 306"/>
                <a:gd name="T48" fmla="*/ 715 w 718"/>
                <a:gd name="T49" fmla="*/ 18 h 306"/>
                <a:gd name="T50" fmla="*/ 721 w 718"/>
                <a:gd name="T51" fmla="*/ 6 h 306"/>
                <a:gd name="T52" fmla="*/ 715 w 718"/>
                <a:gd name="T53" fmla="*/ 0 h 306"/>
                <a:gd name="T54" fmla="*/ 691 w 718"/>
                <a:gd name="T55" fmla="*/ 0 h 306"/>
                <a:gd name="T56" fmla="*/ 631 w 718"/>
                <a:gd name="T57" fmla="*/ 0 h 306"/>
                <a:gd name="T58" fmla="*/ 582 w 718"/>
                <a:gd name="T59" fmla="*/ 0 h 306"/>
                <a:gd name="T60" fmla="*/ 546 w 718"/>
                <a:gd name="T61" fmla="*/ 0 h 306"/>
                <a:gd name="T62" fmla="*/ 516 w 718"/>
                <a:gd name="T63" fmla="*/ 18 h 306"/>
                <a:gd name="T64" fmla="*/ 487 w 718"/>
                <a:gd name="T65" fmla="*/ 42 h 306"/>
                <a:gd name="T66" fmla="*/ 469 w 718"/>
                <a:gd name="T67" fmla="*/ 54 h 306"/>
                <a:gd name="T68" fmla="*/ 451 w 718"/>
                <a:gd name="T69" fmla="*/ 60 h 306"/>
                <a:gd name="T70" fmla="*/ 427 w 718"/>
                <a:gd name="T71" fmla="*/ 60 h 306"/>
                <a:gd name="T72" fmla="*/ 391 w 718"/>
                <a:gd name="T73" fmla="*/ 66 h 306"/>
                <a:gd name="T74" fmla="*/ 348 w 718"/>
                <a:gd name="T75" fmla="*/ 84 h 306"/>
                <a:gd name="T76" fmla="*/ 312 w 718"/>
                <a:gd name="T77" fmla="*/ 108 h 306"/>
                <a:gd name="T78" fmla="*/ 288 w 718"/>
                <a:gd name="T79" fmla="*/ 126 h 306"/>
                <a:gd name="T80" fmla="*/ 276 w 718"/>
                <a:gd name="T81" fmla="*/ 132 h 306"/>
                <a:gd name="T82" fmla="*/ 258 w 718"/>
                <a:gd name="T83" fmla="*/ 138 h 306"/>
                <a:gd name="T84" fmla="*/ 222 w 718"/>
                <a:gd name="T85" fmla="*/ 138 h 306"/>
                <a:gd name="T86" fmla="*/ 187 w 718"/>
                <a:gd name="T87" fmla="*/ 138 h 306"/>
                <a:gd name="T88" fmla="*/ 181 w 718"/>
                <a:gd name="T89" fmla="*/ 138 h 306"/>
                <a:gd name="T90" fmla="*/ 175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8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8 w 2392"/>
                <a:gd name="T1" fmla="*/ 54 h 881"/>
                <a:gd name="T2" fmla="*/ 2196 w 2392"/>
                <a:gd name="T3" fmla="*/ 54 h 881"/>
                <a:gd name="T4" fmla="*/ 2154 w 2392"/>
                <a:gd name="T5" fmla="*/ 66 h 881"/>
                <a:gd name="T6" fmla="*/ 2028 w 2392"/>
                <a:gd name="T7" fmla="*/ 101 h 881"/>
                <a:gd name="T8" fmla="*/ 1963 w 2392"/>
                <a:gd name="T9" fmla="*/ 119 h 881"/>
                <a:gd name="T10" fmla="*/ 1866 w 2392"/>
                <a:gd name="T11" fmla="*/ 167 h 881"/>
                <a:gd name="T12" fmla="*/ 1842 w 2392"/>
                <a:gd name="T13" fmla="*/ 245 h 881"/>
                <a:gd name="T14" fmla="*/ 1848 w 2392"/>
                <a:gd name="T15" fmla="*/ 305 h 881"/>
                <a:gd name="T16" fmla="*/ 1764 w 2392"/>
                <a:gd name="T17" fmla="*/ 317 h 881"/>
                <a:gd name="T18" fmla="*/ 1602 w 2392"/>
                <a:gd name="T19" fmla="*/ 263 h 881"/>
                <a:gd name="T20" fmla="*/ 1512 w 2392"/>
                <a:gd name="T21" fmla="*/ 257 h 881"/>
                <a:gd name="T22" fmla="*/ 1404 w 2392"/>
                <a:gd name="T23" fmla="*/ 311 h 881"/>
                <a:gd name="T24" fmla="*/ 1338 w 2392"/>
                <a:gd name="T25" fmla="*/ 353 h 881"/>
                <a:gd name="T26" fmla="*/ 1314 w 2392"/>
                <a:gd name="T27" fmla="*/ 359 h 881"/>
                <a:gd name="T28" fmla="*/ 1218 w 2392"/>
                <a:gd name="T29" fmla="*/ 371 h 881"/>
                <a:gd name="T30" fmla="*/ 1164 w 2392"/>
                <a:gd name="T31" fmla="*/ 365 h 881"/>
                <a:gd name="T32" fmla="*/ 1057 w 2392"/>
                <a:gd name="T33" fmla="*/ 371 h 881"/>
                <a:gd name="T34" fmla="*/ 960 w 2392"/>
                <a:gd name="T35" fmla="*/ 383 h 881"/>
                <a:gd name="T36" fmla="*/ 924 w 2392"/>
                <a:gd name="T37" fmla="*/ 401 h 881"/>
                <a:gd name="T38" fmla="*/ 822 w 2392"/>
                <a:gd name="T39" fmla="*/ 419 h 881"/>
                <a:gd name="T40" fmla="*/ 781 w 2392"/>
                <a:gd name="T41" fmla="*/ 419 h 881"/>
                <a:gd name="T42" fmla="*/ 666 w 2392"/>
                <a:gd name="T43" fmla="*/ 437 h 881"/>
                <a:gd name="T44" fmla="*/ 600 w 2392"/>
                <a:gd name="T45" fmla="*/ 473 h 881"/>
                <a:gd name="T46" fmla="*/ 505 w 2392"/>
                <a:gd name="T47" fmla="*/ 467 h 881"/>
                <a:gd name="T48" fmla="*/ 432 w 2392"/>
                <a:gd name="T49" fmla="*/ 491 h 881"/>
                <a:gd name="T50" fmla="*/ 414 w 2392"/>
                <a:gd name="T51" fmla="*/ 539 h 881"/>
                <a:gd name="T52" fmla="*/ 348 w 2392"/>
                <a:gd name="T53" fmla="*/ 569 h 881"/>
                <a:gd name="T54" fmla="*/ 223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4 w 2392"/>
                <a:gd name="T65" fmla="*/ 653 h 881"/>
                <a:gd name="T66" fmla="*/ 475 w 2392"/>
                <a:gd name="T67" fmla="*/ 569 h 881"/>
                <a:gd name="T68" fmla="*/ 570 w 2392"/>
                <a:gd name="T69" fmla="*/ 521 h 881"/>
                <a:gd name="T70" fmla="*/ 648 w 2392"/>
                <a:gd name="T71" fmla="*/ 515 h 881"/>
                <a:gd name="T72" fmla="*/ 876 w 2392"/>
                <a:gd name="T73" fmla="*/ 461 h 881"/>
                <a:gd name="T74" fmla="*/ 1152 w 2392"/>
                <a:gd name="T75" fmla="*/ 425 h 881"/>
                <a:gd name="T76" fmla="*/ 1296 w 2392"/>
                <a:gd name="T77" fmla="*/ 461 h 881"/>
                <a:gd name="T78" fmla="*/ 1422 w 2392"/>
                <a:gd name="T79" fmla="*/ 533 h 881"/>
                <a:gd name="T80" fmla="*/ 1440 w 2392"/>
                <a:gd name="T81" fmla="*/ 617 h 881"/>
                <a:gd name="T82" fmla="*/ 1381 w 2392"/>
                <a:gd name="T83" fmla="*/ 653 h 881"/>
                <a:gd name="T84" fmla="*/ 1230 w 2392"/>
                <a:gd name="T85" fmla="*/ 701 h 881"/>
                <a:gd name="T86" fmla="*/ 1116 w 2392"/>
                <a:gd name="T87" fmla="*/ 755 h 881"/>
                <a:gd name="T88" fmla="*/ 1069 w 2392"/>
                <a:gd name="T89" fmla="*/ 809 h 881"/>
                <a:gd name="T90" fmla="*/ 1081 w 2392"/>
                <a:gd name="T91" fmla="*/ 869 h 881"/>
                <a:gd name="T92" fmla="*/ 1110 w 2392"/>
                <a:gd name="T93" fmla="*/ 881 h 881"/>
                <a:gd name="T94" fmla="*/ 1212 w 2392"/>
                <a:gd name="T95" fmla="*/ 869 h 881"/>
                <a:gd name="T96" fmla="*/ 1393 w 2392"/>
                <a:gd name="T97" fmla="*/ 857 h 881"/>
                <a:gd name="T98" fmla="*/ 1446 w 2392"/>
                <a:gd name="T99" fmla="*/ 851 h 881"/>
                <a:gd name="T100" fmla="*/ 1488 w 2392"/>
                <a:gd name="T101" fmla="*/ 833 h 881"/>
                <a:gd name="T102" fmla="*/ 1681 w 2392"/>
                <a:gd name="T103" fmla="*/ 743 h 881"/>
                <a:gd name="T104" fmla="*/ 1812 w 2392"/>
                <a:gd name="T105" fmla="*/ 689 h 881"/>
                <a:gd name="T106" fmla="*/ 1890 w 2392"/>
                <a:gd name="T107" fmla="*/ 581 h 881"/>
                <a:gd name="T108" fmla="*/ 2046 w 2392"/>
                <a:gd name="T109" fmla="*/ 389 h 881"/>
                <a:gd name="T110" fmla="*/ 2214 w 2392"/>
                <a:gd name="T111" fmla="*/ 269 h 881"/>
                <a:gd name="T112" fmla="*/ 2257 w 2392"/>
                <a:gd name="T113" fmla="*/ 239 h 881"/>
                <a:gd name="T114" fmla="*/ 2400 w 2392"/>
                <a:gd name="T115" fmla="*/ 0 h 881"/>
                <a:gd name="T116" fmla="*/ 2310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47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90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47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7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8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94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624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8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/>
                <a:latin typeface="Garamond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248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/>
                <a:latin typeface="Garamond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248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6924FC-C707-4D6E-93D5-CD15BC9831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248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7279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2438400"/>
            <a:ext cx="12192000" cy="4046538"/>
            <a:chOff x="0" y="1536"/>
            <a:chExt cx="5760" cy="2549"/>
          </a:xfrm>
        </p:grpSpPr>
        <p:sp>
          <p:nvSpPr>
            <p:cNvPr id="6246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81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2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47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84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6 w 185"/>
                <a:gd name="T1" fmla="*/ 0 h 120"/>
                <a:gd name="T2" fmla="*/ 186 w 185"/>
                <a:gd name="T3" fmla="*/ 6 h 120"/>
                <a:gd name="T4" fmla="*/ 186 w 185"/>
                <a:gd name="T5" fmla="*/ 18 h 120"/>
                <a:gd name="T6" fmla="*/ 186 w 185"/>
                <a:gd name="T7" fmla="*/ 36 h 120"/>
                <a:gd name="T8" fmla="*/ 180 w 185"/>
                <a:gd name="T9" fmla="*/ 54 h 120"/>
                <a:gd name="T10" fmla="*/ 162 w 185"/>
                <a:gd name="T11" fmla="*/ 72 h 120"/>
                <a:gd name="T12" fmla="*/ 138 w 185"/>
                <a:gd name="T13" fmla="*/ 96 h 120"/>
                <a:gd name="T14" fmla="*/ 102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6 w 185"/>
                <a:gd name="T29" fmla="*/ 0 h 120"/>
                <a:gd name="T30" fmla="*/ 186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5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6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38 w 526"/>
                <a:gd name="T17" fmla="*/ 179 h 275"/>
                <a:gd name="T18" fmla="*/ 210 w 526"/>
                <a:gd name="T19" fmla="*/ 143 h 275"/>
                <a:gd name="T20" fmla="*/ 252 w 526"/>
                <a:gd name="T21" fmla="*/ 120 h 275"/>
                <a:gd name="T22" fmla="*/ 300 w 526"/>
                <a:gd name="T23" fmla="*/ 96 h 275"/>
                <a:gd name="T24" fmla="*/ 395 w 526"/>
                <a:gd name="T25" fmla="*/ 48 h 275"/>
                <a:gd name="T26" fmla="*/ 444 w 526"/>
                <a:gd name="T27" fmla="*/ 30 h 275"/>
                <a:gd name="T28" fmla="*/ 480 w 526"/>
                <a:gd name="T29" fmla="*/ 12 h 275"/>
                <a:gd name="T30" fmla="*/ 504 w 526"/>
                <a:gd name="T31" fmla="*/ 6 h 275"/>
                <a:gd name="T32" fmla="*/ 522 w 526"/>
                <a:gd name="T33" fmla="*/ 0 h 275"/>
                <a:gd name="T34" fmla="*/ 528 w 526"/>
                <a:gd name="T35" fmla="*/ 0 h 275"/>
                <a:gd name="T36" fmla="*/ 522 w 526"/>
                <a:gd name="T37" fmla="*/ 6 h 275"/>
                <a:gd name="T38" fmla="*/ 510 w 526"/>
                <a:gd name="T39" fmla="*/ 12 h 275"/>
                <a:gd name="T40" fmla="*/ 486 w 526"/>
                <a:gd name="T41" fmla="*/ 24 h 275"/>
                <a:gd name="T42" fmla="*/ 462 w 526"/>
                <a:gd name="T43" fmla="*/ 42 h 275"/>
                <a:gd name="T44" fmla="*/ 438 w 526"/>
                <a:gd name="T45" fmla="*/ 54 h 275"/>
                <a:gd name="T46" fmla="*/ 395 w 526"/>
                <a:gd name="T47" fmla="*/ 78 h 275"/>
                <a:gd name="T48" fmla="*/ 341 w 526"/>
                <a:gd name="T49" fmla="*/ 108 h 275"/>
                <a:gd name="T50" fmla="*/ 276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7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1 w 718"/>
                <a:gd name="T17" fmla="*/ 228 h 306"/>
                <a:gd name="T18" fmla="*/ 127 w 718"/>
                <a:gd name="T19" fmla="*/ 228 h 306"/>
                <a:gd name="T20" fmla="*/ 145 w 718"/>
                <a:gd name="T21" fmla="*/ 222 h 306"/>
                <a:gd name="T22" fmla="*/ 169 w 718"/>
                <a:gd name="T23" fmla="*/ 216 h 306"/>
                <a:gd name="T24" fmla="*/ 199 w 718"/>
                <a:gd name="T25" fmla="*/ 204 h 306"/>
                <a:gd name="T26" fmla="*/ 276 w 718"/>
                <a:gd name="T27" fmla="*/ 180 h 306"/>
                <a:gd name="T28" fmla="*/ 373 w 718"/>
                <a:gd name="T29" fmla="*/ 156 h 306"/>
                <a:gd name="T30" fmla="*/ 463 w 718"/>
                <a:gd name="T31" fmla="*/ 126 h 306"/>
                <a:gd name="T32" fmla="*/ 546 w 718"/>
                <a:gd name="T33" fmla="*/ 102 h 306"/>
                <a:gd name="T34" fmla="*/ 576 w 718"/>
                <a:gd name="T35" fmla="*/ 90 h 306"/>
                <a:gd name="T36" fmla="*/ 607 w 718"/>
                <a:gd name="T37" fmla="*/ 84 h 306"/>
                <a:gd name="T38" fmla="*/ 625 w 718"/>
                <a:gd name="T39" fmla="*/ 78 h 306"/>
                <a:gd name="T40" fmla="*/ 631 w 718"/>
                <a:gd name="T41" fmla="*/ 72 h 306"/>
                <a:gd name="T42" fmla="*/ 637 w 718"/>
                <a:gd name="T43" fmla="*/ 66 h 306"/>
                <a:gd name="T44" fmla="*/ 655 w 718"/>
                <a:gd name="T45" fmla="*/ 60 h 306"/>
                <a:gd name="T46" fmla="*/ 697 w 718"/>
                <a:gd name="T47" fmla="*/ 30 h 306"/>
                <a:gd name="T48" fmla="*/ 715 w 718"/>
                <a:gd name="T49" fmla="*/ 18 h 306"/>
                <a:gd name="T50" fmla="*/ 721 w 718"/>
                <a:gd name="T51" fmla="*/ 6 h 306"/>
                <a:gd name="T52" fmla="*/ 715 w 718"/>
                <a:gd name="T53" fmla="*/ 0 h 306"/>
                <a:gd name="T54" fmla="*/ 691 w 718"/>
                <a:gd name="T55" fmla="*/ 0 h 306"/>
                <a:gd name="T56" fmla="*/ 631 w 718"/>
                <a:gd name="T57" fmla="*/ 0 h 306"/>
                <a:gd name="T58" fmla="*/ 582 w 718"/>
                <a:gd name="T59" fmla="*/ 0 h 306"/>
                <a:gd name="T60" fmla="*/ 546 w 718"/>
                <a:gd name="T61" fmla="*/ 0 h 306"/>
                <a:gd name="T62" fmla="*/ 516 w 718"/>
                <a:gd name="T63" fmla="*/ 18 h 306"/>
                <a:gd name="T64" fmla="*/ 487 w 718"/>
                <a:gd name="T65" fmla="*/ 42 h 306"/>
                <a:gd name="T66" fmla="*/ 469 w 718"/>
                <a:gd name="T67" fmla="*/ 54 h 306"/>
                <a:gd name="T68" fmla="*/ 451 w 718"/>
                <a:gd name="T69" fmla="*/ 60 h 306"/>
                <a:gd name="T70" fmla="*/ 427 w 718"/>
                <a:gd name="T71" fmla="*/ 60 h 306"/>
                <a:gd name="T72" fmla="*/ 391 w 718"/>
                <a:gd name="T73" fmla="*/ 66 h 306"/>
                <a:gd name="T74" fmla="*/ 348 w 718"/>
                <a:gd name="T75" fmla="*/ 84 h 306"/>
                <a:gd name="T76" fmla="*/ 312 w 718"/>
                <a:gd name="T77" fmla="*/ 108 h 306"/>
                <a:gd name="T78" fmla="*/ 288 w 718"/>
                <a:gd name="T79" fmla="*/ 126 h 306"/>
                <a:gd name="T80" fmla="*/ 276 w 718"/>
                <a:gd name="T81" fmla="*/ 132 h 306"/>
                <a:gd name="T82" fmla="*/ 258 w 718"/>
                <a:gd name="T83" fmla="*/ 138 h 306"/>
                <a:gd name="T84" fmla="*/ 222 w 718"/>
                <a:gd name="T85" fmla="*/ 138 h 306"/>
                <a:gd name="T86" fmla="*/ 187 w 718"/>
                <a:gd name="T87" fmla="*/ 138 h 306"/>
                <a:gd name="T88" fmla="*/ 181 w 718"/>
                <a:gd name="T89" fmla="*/ 138 h 306"/>
                <a:gd name="T90" fmla="*/ 175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88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38 w 2392"/>
                <a:gd name="T1" fmla="*/ 54 h 881"/>
                <a:gd name="T2" fmla="*/ 2196 w 2392"/>
                <a:gd name="T3" fmla="*/ 54 h 881"/>
                <a:gd name="T4" fmla="*/ 2154 w 2392"/>
                <a:gd name="T5" fmla="*/ 66 h 881"/>
                <a:gd name="T6" fmla="*/ 2028 w 2392"/>
                <a:gd name="T7" fmla="*/ 101 h 881"/>
                <a:gd name="T8" fmla="*/ 1963 w 2392"/>
                <a:gd name="T9" fmla="*/ 119 h 881"/>
                <a:gd name="T10" fmla="*/ 1866 w 2392"/>
                <a:gd name="T11" fmla="*/ 167 h 881"/>
                <a:gd name="T12" fmla="*/ 1842 w 2392"/>
                <a:gd name="T13" fmla="*/ 245 h 881"/>
                <a:gd name="T14" fmla="*/ 1848 w 2392"/>
                <a:gd name="T15" fmla="*/ 305 h 881"/>
                <a:gd name="T16" fmla="*/ 1764 w 2392"/>
                <a:gd name="T17" fmla="*/ 317 h 881"/>
                <a:gd name="T18" fmla="*/ 1602 w 2392"/>
                <a:gd name="T19" fmla="*/ 263 h 881"/>
                <a:gd name="T20" fmla="*/ 1512 w 2392"/>
                <a:gd name="T21" fmla="*/ 257 h 881"/>
                <a:gd name="T22" fmla="*/ 1404 w 2392"/>
                <a:gd name="T23" fmla="*/ 311 h 881"/>
                <a:gd name="T24" fmla="*/ 1338 w 2392"/>
                <a:gd name="T25" fmla="*/ 353 h 881"/>
                <a:gd name="T26" fmla="*/ 1314 w 2392"/>
                <a:gd name="T27" fmla="*/ 359 h 881"/>
                <a:gd name="T28" fmla="*/ 1218 w 2392"/>
                <a:gd name="T29" fmla="*/ 371 h 881"/>
                <a:gd name="T30" fmla="*/ 1164 w 2392"/>
                <a:gd name="T31" fmla="*/ 365 h 881"/>
                <a:gd name="T32" fmla="*/ 1057 w 2392"/>
                <a:gd name="T33" fmla="*/ 371 h 881"/>
                <a:gd name="T34" fmla="*/ 960 w 2392"/>
                <a:gd name="T35" fmla="*/ 383 h 881"/>
                <a:gd name="T36" fmla="*/ 924 w 2392"/>
                <a:gd name="T37" fmla="*/ 401 h 881"/>
                <a:gd name="T38" fmla="*/ 822 w 2392"/>
                <a:gd name="T39" fmla="*/ 419 h 881"/>
                <a:gd name="T40" fmla="*/ 781 w 2392"/>
                <a:gd name="T41" fmla="*/ 419 h 881"/>
                <a:gd name="T42" fmla="*/ 666 w 2392"/>
                <a:gd name="T43" fmla="*/ 437 h 881"/>
                <a:gd name="T44" fmla="*/ 600 w 2392"/>
                <a:gd name="T45" fmla="*/ 473 h 881"/>
                <a:gd name="T46" fmla="*/ 505 w 2392"/>
                <a:gd name="T47" fmla="*/ 467 h 881"/>
                <a:gd name="T48" fmla="*/ 432 w 2392"/>
                <a:gd name="T49" fmla="*/ 491 h 881"/>
                <a:gd name="T50" fmla="*/ 414 w 2392"/>
                <a:gd name="T51" fmla="*/ 539 h 881"/>
                <a:gd name="T52" fmla="*/ 348 w 2392"/>
                <a:gd name="T53" fmla="*/ 569 h 881"/>
                <a:gd name="T54" fmla="*/ 223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4 w 2392"/>
                <a:gd name="T65" fmla="*/ 653 h 881"/>
                <a:gd name="T66" fmla="*/ 475 w 2392"/>
                <a:gd name="T67" fmla="*/ 569 h 881"/>
                <a:gd name="T68" fmla="*/ 570 w 2392"/>
                <a:gd name="T69" fmla="*/ 521 h 881"/>
                <a:gd name="T70" fmla="*/ 648 w 2392"/>
                <a:gd name="T71" fmla="*/ 515 h 881"/>
                <a:gd name="T72" fmla="*/ 876 w 2392"/>
                <a:gd name="T73" fmla="*/ 461 h 881"/>
                <a:gd name="T74" fmla="*/ 1152 w 2392"/>
                <a:gd name="T75" fmla="*/ 425 h 881"/>
                <a:gd name="T76" fmla="*/ 1296 w 2392"/>
                <a:gd name="T77" fmla="*/ 461 h 881"/>
                <a:gd name="T78" fmla="*/ 1422 w 2392"/>
                <a:gd name="T79" fmla="*/ 533 h 881"/>
                <a:gd name="T80" fmla="*/ 1440 w 2392"/>
                <a:gd name="T81" fmla="*/ 617 h 881"/>
                <a:gd name="T82" fmla="*/ 1381 w 2392"/>
                <a:gd name="T83" fmla="*/ 653 h 881"/>
                <a:gd name="T84" fmla="*/ 1230 w 2392"/>
                <a:gd name="T85" fmla="*/ 701 h 881"/>
                <a:gd name="T86" fmla="*/ 1116 w 2392"/>
                <a:gd name="T87" fmla="*/ 755 h 881"/>
                <a:gd name="T88" fmla="*/ 1069 w 2392"/>
                <a:gd name="T89" fmla="*/ 809 h 881"/>
                <a:gd name="T90" fmla="*/ 1081 w 2392"/>
                <a:gd name="T91" fmla="*/ 869 h 881"/>
                <a:gd name="T92" fmla="*/ 1110 w 2392"/>
                <a:gd name="T93" fmla="*/ 881 h 881"/>
                <a:gd name="T94" fmla="*/ 1212 w 2392"/>
                <a:gd name="T95" fmla="*/ 869 h 881"/>
                <a:gd name="T96" fmla="*/ 1393 w 2392"/>
                <a:gd name="T97" fmla="*/ 857 h 881"/>
                <a:gd name="T98" fmla="*/ 1446 w 2392"/>
                <a:gd name="T99" fmla="*/ 851 h 881"/>
                <a:gd name="T100" fmla="*/ 1488 w 2392"/>
                <a:gd name="T101" fmla="*/ 833 h 881"/>
                <a:gd name="T102" fmla="*/ 1681 w 2392"/>
                <a:gd name="T103" fmla="*/ 743 h 881"/>
                <a:gd name="T104" fmla="*/ 1812 w 2392"/>
                <a:gd name="T105" fmla="*/ 689 h 881"/>
                <a:gd name="T106" fmla="*/ 1890 w 2392"/>
                <a:gd name="T107" fmla="*/ 581 h 881"/>
                <a:gd name="T108" fmla="*/ 2046 w 2392"/>
                <a:gd name="T109" fmla="*/ 389 h 881"/>
                <a:gd name="T110" fmla="*/ 2214 w 2392"/>
                <a:gd name="T111" fmla="*/ 269 h 881"/>
                <a:gd name="T112" fmla="*/ 2257 w 2392"/>
                <a:gd name="T113" fmla="*/ 239 h 881"/>
                <a:gd name="T114" fmla="*/ 2400 w 2392"/>
                <a:gd name="T115" fmla="*/ 0 h 881"/>
                <a:gd name="T116" fmla="*/ 2310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47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90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247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7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48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94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624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8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/>
                <a:latin typeface="Garamond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248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/>
                <a:latin typeface="Garamond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248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/>
                <a:latin typeface="Garamond" panose="02020404030301010803" pitchFamily="18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185C9-3403-4BEE-910A-271EB72BF19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248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8606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108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smtClean="0">
                  <a:solidFill>
                    <a:srgbClr val="003366"/>
                  </a:solidFill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8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106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smtClean="0">
                  <a:solidFill>
                    <a:srgbClr val="003366"/>
                  </a:solidFill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7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smtClean="0">
                  <a:solidFill>
                    <a:srgbClr val="003366"/>
                  </a:solidFill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7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3366"/>
                </a:solidFill>
                <a:effectLst/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21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3366"/>
                </a:solidFill>
                <a:effectLst/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21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rgbClr val="FFFFFF"/>
                </a:solidFill>
                <a:effectLst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843EA-D9F4-41A9-B723-9AAB0241E6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0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469FE-2CD0-4F83-898A-DAC30B7A3DA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2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sandon48.files.wordpress.com/2008/10/so_you_think_you_can_dance.jpg&amp;imgrefurl=http://sandon48.wordpress.com/2008/10/19/dance-on-tv/&amp;usg=__hteweS7feHOuf3WoW2K1XiSqTNM=&amp;h=755&amp;w=510&amp;sz=88&amp;hl=en&amp;start=3&amp;um=1&amp;itbs=1&amp;tbnid=EIjMKu3uBls2FM:&amp;tbnh=142&amp;tbnw=96&amp;prev=/images?q%3DSo%2Byou%2Bthink%2Byou%2Bcan%2Bdance%26hl%3Den%26rls%3Dcom.microsoft:en-us:IE-SearchBox%26rlz%3D1I7SUNA_en%26sa%3DN%26um%3D1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7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C:\Users\Owner\Desktop\KENT%20COURSE\Fall%202014\Fall%202014%20class%204\Phoebe.wmv" TargetMode="External"/><Relationship Id="rId1" Type="http://schemas.microsoft.com/office/2007/relationships/media" Target="file:///C:\Users\Owner\Desktop\KENT%20COURSE\Fall%202014\Fall%202014%20class%204\Phoebe.wmv" TargetMode="External"/><Relationship Id="rId5" Type="http://schemas.openxmlformats.org/officeDocument/2006/relationships/image" Target="../media/image173.png"/><Relationship Id="rId4" Type="http://schemas.openxmlformats.org/officeDocument/2006/relationships/notesSlide" Target="../notesSlides/notesSlide6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C:\Users\Owner\Desktop\KENT%20COURSE\Fall%202014\Fall%202014%20class%204\Monica.wmv" TargetMode="External"/><Relationship Id="rId1" Type="http://schemas.microsoft.com/office/2007/relationships/media" Target="file:///C:\Users\Owner\Desktop\KENT%20COURSE\Fall%202014\Fall%202014%20class%204\Monica.wmv" TargetMode="External"/><Relationship Id="rId5" Type="http://schemas.openxmlformats.org/officeDocument/2006/relationships/image" Target="../media/image174.png"/><Relationship Id="rId4" Type="http://schemas.openxmlformats.org/officeDocument/2006/relationships/notesSlide" Target="../notesSlides/notesSlide6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C:\Users\Owner\Desktop\KENT%20COURSE\Fall%202014\Fall%202014%20class%204\Famil%20guy.wmv" TargetMode="External"/><Relationship Id="rId1" Type="http://schemas.microsoft.com/office/2007/relationships/media" Target="file:///C:\Users\Owner\Desktop\KENT%20COURSE\Fall%202014\Fall%202014%20class%204\Famil%20guy.wmv" TargetMode="External"/><Relationship Id="rId4" Type="http://schemas.openxmlformats.org/officeDocument/2006/relationships/image" Target="../media/image17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C:\Users\Owner\Desktop\KENT%20COURSE\Fall%202014\Fall%202014%20class%204\Denise%20NOVA.wmv" TargetMode="External"/><Relationship Id="rId1" Type="http://schemas.microsoft.com/office/2007/relationships/media" Target="file:///C:\Users\Owner\Desktop\KENT%20COURSE\Fall%202014\Fall%202014%20class%204\Denise%20NOVA.wmv" TargetMode="External"/><Relationship Id="rId4" Type="http://schemas.openxmlformats.org/officeDocument/2006/relationships/image" Target="../media/image17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C:\Users\Owner\Desktop\KENT%20COURSE\Fall%202014\Fall%202014%20class%204\Yuyi's%20Story%20_%20PBS.wmv" TargetMode="External"/><Relationship Id="rId1" Type="http://schemas.microsoft.com/office/2007/relationships/media" Target="file:///C:\Users\Owner\Desktop\KENT%20COURSE\Fall%202014\Fall%202014%20class%204\Yuyi's%20Story%20_%20PBS.wmv" TargetMode="External"/><Relationship Id="rId4" Type="http://schemas.openxmlformats.org/officeDocument/2006/relationships/image" Target="../media/image178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181.jpeg"/><Relationship Id="rId3" Type="http://schemas.openxmlformats.org/officeDocument/2006/relationships/image" Target="../media/image153.jpeg"/><Relationship Id="rId7" Type="http://schemas.openxmlformats.org/officeDocument/2006/relationships/image" Target="../media/image69.jpeg"/><Relationship Id="rId12" Type="http://schemas.openxmlformats.org/officeDocument/2006/relationships/image" Target="../media/image1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2.jpeg"/><Relationship Id="rId11" Type="http://schemas.openxmlformats.org/officeDocument/2006/relationships/image" Target="../media/image170.jpeg"/><Relationship Id="rId5" Type="http://schemas.openxmlformats.org/officeDocument/2006/relationships/image" Target="../media/image91.jpeg"/><Relationship Id="rId10" Type="http://schemas.openxmlformats.org/officeDocument/2006/relationships/image" Target="../media/image165.jpeg"/><Relationship Id="rId4" Type="http://schemas.openxmlformats.org/officeDocument/2006/relationships/image" Target="../media/image68.jpeg"/><Relationship Id="rId9" Type="http://schemas.openxmlformats.org/officeDocument/2006/relationships/hyperlink" Target="http://images.google.com/imgres?imgurl=http://sandon48.files.wordpress.com/2008/10/so_you_think_you_can_dance.jpg&amp;imgrefurl=http://sandon48.wordpress.com/2008/10/19/dance-on-tv/&amp;usg=__hteweS7feHOuf3WoW2K1XiSqTNM=&amp;h=755&amp;w=510&amp;sz=88&amp;hl=en&amp;start=3&amp;um=1&amp;itbs=1&amp;tbnid=EIjMKu3uBls2FM:&amp;tbnh=142&amp;tbnw=96&amp;prev=/images?q%3DSo%2Byou%2Bthink%2Byou%2Bcan%2Bdance%26hl%3Den%26rls%3Dcom.microsoft:en-us:IE-SearchBox%26rlz%3D1I7SUNA_en%26sa%3DN%26um%3D1" TargetMode="Externa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hyperlink" Target="http://tucoo.com/logo/logo_eps026/eps/Saks_Fifth_Avenue.rar" TargetMode="External"/><Relationship Id="rId3" Type="http://schemas.openxmlformats.org/officeDocument/2006/relationships/image" Target="../media/image153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10" Type="http://schemas.openxmlformats.org/officeDocument/2006/relationships/image" Target="../media/image187.jpeg"/><Relationship Id="rId4" Type="http://schemas.openxmlformats.org/officeDocument/2006/relationships/image" Target="../media/image182.jpeg"/><Relationship Id="rId9" Type="http://schemas.openxmlformats.org/officeDocument/2006/relationships/image" Target="../media/image18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hyperlink" Target="http://tucoo.com/logo/logo_eps026/eps/Saks_Fifth_Avenue.rar" TargetMode="External"/><Relationship Id="rId3" Type="http://schemas.openxmlformats.org/officeDocument/2006/relationships/image" Target="../media/image153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10" Type="http://schemas.openxmlformats.org/officeDocument/2006/relationships/image" Target="../media/image187.jpeg"/><Relationship Id="rId4" Type="http://schemas.openxmlformats.org/officeDocument/2006/relationships/image" Target="../media/image182.jpeg"/><Relationship Id="rId9" Type="http://schemas.openxmlformats.org/officeDocument/2006/relationships/image" Target="../media/image186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6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snews.com/news/obama-jokes-with-tech-execs-about-house-of-cards/" TargetMode="External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2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4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46.xml"/><Relationship Id="rId4" Type="http://schemas.openxmlformats.org/officeDocument/2006/relationships/image" Target="../media/image20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4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4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1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8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2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9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5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0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9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tstatehotel.com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80.xml"/><Relationship Id="rId4" Type="http://schemas.openxmlformats.org/officeDocument/2006/relationships/image" Target="../media/image1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34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236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238.jpeg"/><Relationship Id="rId4" Type="http://schemas.openxmlformats.org/officeDocument/2006/relationships/hyperlink" Target="http://www.picsearch.com/info.cgi?q=Cognitive%20therapy&amp;id=rQHWXzCvgEgI2B0Yy0_kTH9kKUdxoE_SfelbNQTFfSo" TargetMode="Externa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41.jpeg"/><Relationship Id="rId5" Type="http://schemas.openxmlformats.org/officeDocument/2006/relationships/hyperlink" Target="http://organizedchristmas.com/bookreview-0471076333.html" TargetMode="External"/><Relationship Id="rId4" Type="http://schemas.openxmlformats.org/officeDocument/2006/relationships/image" Target="../media/image240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ishops.ca/ccc/div/soc/psy/verpaelst/WEB%20PAGE%20FOLDER/Pictures/George%20Kelly.jpg" TargetMode="External"/><Relationship Id="rId7" Type="http://schemas.openxmlformats.org/officeDocument/2006/relationships/image" Target="../media/image24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43.jpeg"/><Relationship Id="rId5" Type="http://schemas.openxmlformats.org/officeDocument/2006/relationships/hyperlink" Target="http://www.indodigest.com/indonesia-amazon-review-ASIN-0393001520.html" TargetMode="External"/><Relationship Id="rId4" Type="http://schemas.openxmlformats.org/officeDocument/2006/relationships/image" Target="../media/image242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azon.com/exec/obidos/redirect?link_code=ur2&amp;amp;tag=taosinstitute-20&amp;amp;camp=1789&amp;amp;creative=9325&amp;amp;path=tg/detail/-/0803989725/qid=1129917618/sr=1-20/ref=sr_1_20?v=glance&amp;s=books" TargetMode="External"/><Relationship Id="rId3" Type="http://schemas.openxmlformats.org/officeDocument/2006/relationships/image" Target="../media/image245.png"/><Relationship Id="rId7" Type="http://schemas.openxmlformats.org/officeDocument/2006/relationships/image" Target="../media/image24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4.xml"/><Relationship Id="rId6" Type="http://schemas.openxmlformats.org/officeDocument/2006/relationships/hyperlink" Target="http://www.amazon.com/exec/obidos/redirect?link_code=ur2&amp;amp;tag=taosinstitute-20&amp;amp;camp=1789&amp;amp;creative=9325&amp;amp;path=tg/detail/-/0465071856/qid=1129917404/sr=1-4/ref=sr_1_4?v=glance&amp;s=books" TargetMode="External"/><Relationship Id="rId5" Type="http://schemas.openxmlformats.org/officeDocument/2006/relationships/image" Target="../media/image246.jpeg"/><Relationship Id="rId10" Type="http://schemas.openxmlformats.org/officeDocument/2006/relationships/image" Target="../media/image249.jpeg"/><Relationship Id="rId4" Type="http://schemas.openxmlformats.org/officeDocument/2006/relationships/hyperlink" Target="http://www.amazon.com/exec/obidos/redirect?link_code=ur2&amp;amp;tag=taosinstitute-20&amp;amp;camp=1789&amp;amp;creative=9325&amp;amp;path=http://www.amazon.com/gp/product/0674749316?v=glance&amp;n=283155&amp;s=books&amp;v=glance" TargetMode="External"/><Relationship Id="rId9" Type="http://schemas.openxmlformats.org/officeDocument/2006/relationships/image" Target="../media/image248.jpe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bsatten.com/" TargetMode="External"/><Relationship Id="rId3" Type="http://schemas.openxmlformats.org/officeDocument/2006/relationships/image" Target="../media/image250.jpeg"/><Relationship Id="rId7" Type="http://schemas.openxmlformats.org/officeDocument/2006/relationships/image" Target="../media/image25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53.pn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Relationship Id="rId9" Type="http://schemas.openxmlformats.org/officeDocument/2006/relationships/image" Target="../media/image255.jpe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ndysaxon.com/" TargetMode="External"/><Relationship Id="rId7" Type="http://schemas.openxmlformats.org/officeDocument/2006/relationships/image" Target="../media/image25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9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5.jpeg"/><Relationship Id="rId7" Type="http://schemas.openxmlformats.org/officeDocument/2006/relationships/image" Target="../media/image26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4.xml"/><Relationship Id="rId6" Type="http://schemas.openxmlformats.org/officeDocument/2006/relationships/hyperlink" Target="http://www.sonic.net/~nrogers/CarlQR.html" TargetMode="External"/><Relationship Id="rId5" Type="http://schemas.openxmlformats.org/officeDocument/2006/relationships/image" Target="../media/image266.jpeg"/><Relationship Id="rId4" Type="http://schemas.openxmlformats.org/officeDocument/2006/relationships/hyperlink" Target="http://en.wikipedia.org/wiki/Carl_Rogers" TargetMode="External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9.jpeg"/><Relationship Id="rId7" Type="http://schemas.openxmlformats.org/officeDocument/2006/relationships/image" Target="../media/image27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5.xml"/><Relationship Id="rId6" Type="http://schemas.openxmlformats.org/officeDocument/2006/relationships/hyperlink" Target="http://www.teacherweb.com/NC/PinebrookElementarySchool/Parentsplace/" TargetMode="External"/><Relationship Id="rId5" Type="http://schemas.openxmlformats.org/officeDocument/2006/relationships/image" Target="../media/image270.jpeg"/><Relationship Id="rId4" Type="http://schemas.openxmlformats.org/officeDocument/2006/relationships/hyperlink" Target="http://www.amazon.com/exec/obidos/ASIN/0130613053/ref=nosim/capelinkscapecod?dev-t=D2Y5TUCCVJ7DGE" TargetMode="External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eg"/><Relationship Id="rId3" Type="http://schemas.openxmlformats.org/officeDocument/2006/relationships/hyperlink" Target="http://www.phta.co.uk/2yeardip.htm" TargetMode="External"/><Relationship Id="rId7" Type="http://schemas.openxmlformats.org/officeDocument/2006/relationships/hyperlink" Target="http://www.antaca.com/electronics/ID-0000000a000061697130396b7435336a/A_Guide_to_Rational_Living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10" Type="http://schemas.openxmlformats.org/officeDocument/2006/relationships/image" Target="../media/image277.jpeg"/><Relationship Id="rId4" Type="http://schemas.openxmlformats.org/officeDocument/2006/relationships/image" Target="../media/image273.jpeg"/><Relationship Id="rId9" Type="http://schemas.openxmlformats.org/officeDocument/2006/relationships/hyperlink" Target="http://www.bookfinder4u.com/detail/0803943008.html" TargetMode="Externa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80.jpeg"/><Relationship Id="rId5" Type="http://schemas.openxmlformats.org/officeDocument/2006/relationships/image" Target="../media/image279.png"/><Relationship Id="rId4" Type="http://schemas.openxmlformats.org/officeDocument/2006/relationships/hyperlink" Target="http://www.amazon.com/exec/obidos/ASIN/0061311545/mythoslogos" TargetMode="Externa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4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14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tstatehotel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www.stock-illustration-portfolios.com/artistPage/Peter_Hoey_Collection.html" TargetMode="Externa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hyperlink" Target="http://www.dickinson-hicksinsurance.com/questionnaire.html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mcdermott.com/merchandis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ulmcdermott.com/merchandis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hyperlink" Target="http://jctalley.tripod.com/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iciansjatc.org/Transcripts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iciansjatc.org/Interview.ht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eg"/><Relationship Id="rId4" Type="http://schemas.openxmlformats.org/officeDocument/2006/relationships/hyperlink" Target="http://www.legal.com/market.ht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prices.com/magazine/order.php?id=F2133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cworld.com/howto/article/0,aid,109699,00.asp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leash.com/products/product.asp?B000066SZO" TargetMode="External"/><Relationship Id="rId3" Type="http://schemas.openxmlformats.org/officeDocument/2006/relationships/hyperlink" Target="http://unleash.com/picks/magazine/topmagazineliterary.asp" TargetMode="External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1.xml"/><Relationship Id="rId6" Type="http://schemas.openxmlformats.org/officeDocument/2006/relationships/hyperlink" Target="http://www.unleash.com/products/product.asp?B000066T06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hyperlink" Target="http://www.ccgdata.com/9343-12.html" TargetMode="External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hyperlink" Target="http://www.ccgdata.com/0335-12.html" TargetMode="External"/><Relationship Id="rId10" Type="http://schemas.openxmlformats.org/officeDocument/2006/relationships/image" Target="../media/image94.jpeg"/><Relationship Id="rId4" Type="http://schemas.openxmlformats.org/officeDocument/2006/relationships/image" Target="../media/image89.png"/><Relationship Id="rId9" Type="http://schemas.openxmlformats.org/officeDocument/2006/relationships/image" Target="../media/image9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ionmaster.com/encyclopedia/Image:1915NatGeog.jp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uemagazines.ca/PhotoGallery.asp?ProductCode=familyfun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veleaf.net/rcmag/forbes_magazine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azines.com/ncom/mag?cb=3457&amp;mid=0000002817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ustralian-magazine-subscriptions.com/australian-finance-magazine-subscriptions.htm" TargetMode="External"/><Relationship Id="rId13" Type="http://schemas.openxmlformats.org/officeDocument/2006/relationships/image" Target="../media/image129.jpeg"/><Relationship Id="rId3" Type="http://schemas.openxmlformats.org/officeDocument/2006/relationships/image" Target="../media/image124.png"/><Relationship Id="rId7" Type="http://schemas.openxmlformats.org/officeDocument/2006/relationships/image" Target="../media/image126.jpeg"/><Relationship Id="rId12" Type="http://schemas.openxmlformats.org/officeDocument/2006/relationships/hyperlink" Target="http://www.helponthenet.net/awards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nctimes.net/~sandiegomother/magrack.html" TargetMode="External"/><Relationship Id="rId11" Type="http://schemas.openxmlformats.org/officeDocument/2006/relationships/image" Target="../media/image128.png"/><Relationship Id="rId5" Type="http://schemas.openxmlformats.org/officeDocument/2006/relationships/image" Target="../media/image125.jpeg"/><Relationship Id="rId10" Type="http://schemas.openxmlformats.org/officeDocument/2006/relationships/hyperlink" Target="http://www.ccgdata.com/9275-6.html" TargetMode="External"/><Relationship Id="rId4" Type="http://schemas.openxmlformats.org/officeDocument/2006/relationships/hyperlink" Target="http://www.iwan2travel.com/bizmags.htm" TargetMode="External"/><Relationship Id="rId9" Type="http://schemas.openxmlformats.org/officeDocument/2006/relationships/image" Target="../media/image12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4.jpeg"/><Relationship Id="rId4" Type="http://schemas.openxmlformats.org/officeDocument/2006/relationships/image" Target="../media/image11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-shops.com/v1/ecommerce/credirect.php3?id=4976385" TargetMode="External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53.jpeg"/><Relationship Id="rId7" Type="http://schemas.openxmlformats.org/officeDocument/2006/relationships/hyperlink" Target="http://www.magazines.com/ncom/mag?cb=3457&amp;mid=0000002817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2.jpeg"/><Relationship Id="rId5" Type="http://schemas.openxmlformats.org/officeDocument/2006/relationships/image" Target="../media/image91.jpeg"/><Relationship Id="rId10" Type="http://schemas.openxmlformats.org/officeDocument/2006/relationships/image" Target="../media/image155.jpeg"/><Relationship Id="rId4" Type="http://schemas.openxmlformats.org/officeDocument/2006/relationships/image" Target="../media/image68.jpeg"/><Relationship Id="rId9" Type="http://schemas.openxmlformats.org/officeDocument/2006/relationships/image" Target="../media/image15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file:///C:\Users\Owner\Desktop\KENT%20COURSE\Fall%202015\Class%204\Lou%20Ferrigno%20Interview%2012%20-%20YouTube%5b9%5d.wmv" TargetMode="External"/><Relationship Id="rId1" Type="http://schemas.microsoft.com/office/2007/relationships/media" Target="file:///C:\Users\Owner\Desktop\KENT%20COURSE\Fall%202015\Class%204\Lou%20Ferrigno%20Interview%2012%20-%20YouTube%5b9%5d.wmv" TargetMode="External"/><Relationship Id="rId4" Type="http://schemas.openxmlformats.org/officeDocument/2006/relationships/image" Target="../media/image15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600" b="1" i="1" dirty="0" smtClean="0"/>
              <a:t>Mark </a:t>
            </a:r>
            <a:r>
              <a:rPr lang="en-US" sz="3600" b="1" i="1" dirty="0" err="1" smtClean="0"/>
              <a:t>Savickas</a:t>
            </a:r>
            <a:endParaRPr lang="en-US" sz="3600" b="1" i="1" dirty="0" smtClean="0"/>
          </a:p>
          <a:p>
            <a:r>
              <a:rPr lang="en-US" sz="3600" b="1" i="1" dirty="0" smtClean="0"/>
              <a:t>Suzanne </a:t>
            </a:r>
            <a:r>
              <a:rPr lang="en-US" sz="3600" b="1" i="1" dirty="0" err="1" smtClean="0"/>
              <a:t>Savickas</a:t>
            </a:r>
            <a:endParaRPr lang="en-US" sz="3600" b="1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Using Inventories and Manifest Behavior </a:t>
            </a:r>
            <a:r>
              <a:rPr lang="en-US" dirty="0" smtClean="0"/>
              <a:t>                      to </a:t>
            </a:r>
            <a:r>
              <a:rPr lang="en-US" dirty="0"/>
              <a:t>Assess Vocational Interests and </a:t>
            </a:r>
            <a:r>
              <a:rPr lang="en-US" dirty="0" smtClean="0"/>
              <a:t>                 Construct </a:t>
            </a:r>
            <a:r>
              <a:rPr lang="en-US" dirty="0"/>
              <a:t>Careers</a:t>
            </a:r>
          </a:p>
        </p:txBody>
      </p:sp>
    </p:spTree>
    <p:extLst>
      <p:ext uri="{BB962C8B-B14F-4D97-AF65-F5344CB8AC3E}">
        <p14:creationId xmlns:p14="http://schemas.microsoft.com/office/powerpoint/2010/main" val="40860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8354" name="Picture 2" descr="Image result for what moves yo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44" y="-180859"/>
            <a:ext cx="12374044" cy="70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2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152401"/>
            <a:ext cx="7764463" cy="4059237"/>
          </a:xfrm>
        </p:spPr>
        <p:txBody>
          <a:bodyPr>
            <a:noAutofit/>
          </a:bodyPr>
          <a:lstStyle/>
          <a:p>
            <a:pPr marL="38100" indent="0" algn="ctr" eaLnBrk="1" fontAlgn="auto" hangingPunct="1">
              <a:buNone/>
              <a:defRPr/>
            </a:pPr>
            <a:r>
              <a:rPr lang="en-US" sz="8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Television shows the world. </a:t>
            </a:r>
          </a:p>
        </p:txBody>
      </p:sp>
      <p:pic>
        <p:nvPicPr>
          <p:cNvPr id="75779" name="Picture 4" descr="http://kawaiicovers.com/images/covers/kawaii/17201210101624173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>
            <a:fillRect/>
          </a:stretch>
        </p:blipFill>
        <p:spPr bwMode="auto">
          <a:xfrm>
            <a:off x="1676400" y="3924300"/>
            <a:ext cx="8686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2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2"/>
          <a:stretch/>
        </p:blipFill>
        <p:spPr>
          <a:xfrm>
            <a:off x="2073730" y="1"/>
            <a:ext cx="8392885" cy="6857999"/>
          </a:xfrm>
        </p:spPr>
      </p:pic>
    </p:spTree>
    <p:extLst>
      <p:ext uri="{BB962C8B-B14F-4D97-AF65-F5344CB8AC3E}">
        <p14:creationId xmlns:p14="http://schemas.microsoft.com/office/powerpoint/2010/main" val="42677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401412" name="Picture 5" descr="televis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Image result for Pat Weaver the tonight sho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9" r="20919"/>
          <a:stretch/>
        </p:blipFill>
        <p:spPr bwMode="auto">
          <a:xfrm>
            <a:off x="337457" y="533400"/>
            <a:ext cx="4691743" cy="576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04484" name="Picture 7" descr="tv-sh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28600"/>
            <a:ext cx="723582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5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06532" name="Picture 5" descr="This+Old+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6" y="228600"/>
            <a:ext cx="35210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01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08580" name="Picture 5" descr="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0628" name="Picture 5" descr="so_you_think_you_can_danc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52400"/>
            <a:ext cx="44815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6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2676" name="Picture 4" descr="100% Original Friends TV Series VCD Mov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6" y="2735264"/>
            <a:ext cx="9369425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77" name="Picture 5" descr="friends_show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"/>
            <a:ext cx="57150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4724" name="Picture 5" descr="the_appren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7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9138" name="Picture 2" descr="Image result for Shark Tan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" r="3687"/>
          <a:stretch/>
        </p:blipFill>
        <p:spPr bwMode="auto">
          <a:xfrm>
            <a:off x="274727" y="179614"/>
            <a:ext cx="11661460" cy="66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9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1" y="762000"/>
            <a:ext cx="9912349" cy="609600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Motivational Constructs</a:t>
            </a:r>
            <a:endParaRPr lang="en-US" altLang="en-US" sz="4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55651" y="2692400"/>
            <a:ext cx="106680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solidFill>
                  <a:srgbClr val="FFC000"/>
                </a:solidFill>
                <a:effectLst/>
              </a:rPr>
              <a:t>Need        Interest         Value</a:t>
            </a:r>
          </a:p>
          <a:p>
            <a:pPr marL="0" indent="0">
              <a:buNone/>
            </a:pPr>
            <a:endParaRPr lang="en-US" sz="4800" b="1" dirty="0">
              <a:effectLst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effectLst/>
              </a:rPr>
              <a:t>Why            How            What</a:t>
            </a:r>
          </a:p>
        </p:txBody>
      </p:sp>
    </p:spTree>
    <p:extLst>
      <p:ext uri="{BB962C8B-B14F-4D97-AF65-F5344CB8AC3E}">
        <p14:creationId xmlns:p14="http://schemas.microsoft.com/office/powerpoint/2010/main" val="30721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6772" name="Picture 5" descr="Martha%20Stew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89884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3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8820" name="Picture 4" descr="friends_show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7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-1143000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20867" name="Picture 3" descr="hexago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54102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68" name="Picture 4" descr="friends_show_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 r="68935"/>
          <a:stretch>
            <a:fillRect/>
          </a:stretch>
        </p:blipFill>
        <p:spPr>
          <a:xfrm>
            <a:off x="2895600" y="0"/>
            <a:ext cx="1665288" cy="1828800"/>
          </a:xfrm>
          <a:noFill/>
        </p:spPr>
      </p:pic>
      <p:pic>
        <p:nvPicPr>
          <p:cNvPr id="420869" name="Picture 5" descr="friends_show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r="68668" b="60001"/>
          <a:stretch>
            <a:fillRect/>
          </a:stretch>
        </p:blipFill>
        <p:spPr bwMode="auto">
          <a:xfrm>
            <a:off x="2057401" y="2362200"/>
            <a:ext cx="16938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70" name="Picture 6" descr="friends_show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0" r="33910" b="57777"/>
          <a:stretch>
            <a:fillRect/>
          </a:stretch>
        </p:blipFill>
        <p:spPr bwMode="auto">
          <a:xfrm>
            <a:off x="8686800" y="2362200"/>
            <a:ext cx="1600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71" name="Picture 7" descr="friends_show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9" b="56667"/>
          <a:stretch>
            <a:fillRect/>
          </a:stretch>
        </p:blipFill>
        <p:spPr bwMode="auto">
          <a:xfrm>
            <a:off x="7620000" y="4953000"/>
            <a:ext cx="1779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72" name="Picture 8" descr="friends_show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6" t="55556"/>
          <a:stretch>
            <a:fillRect/>
          </a:stretch>
        </p:blipFill>
        <p:spPr bwMode="auto">
          <a:xfrm>
            <a:off x="8153401" y="0"/>
            <a:ext cx="17383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73" name="Picture 9" descr="friends_show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57777" r="34758"/>
          <a:stretch>
            <a:fillRect/>
          </a:stretch>
        </p:blipFill>
        <p:spPr bwMode="auto">
          <a:xfrm>
            <a:off x="2514601" y="4876800"/>
            <a:ext cx="18256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74" name="Picture 10" descr="friends_show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t="42223" r="22041" b="42223"/>
          <a:stretch>
            <a:fillRect/>
          </a:stretch>
        </p:blipFill>
        <p:spPr bwMode="auto">
          <a:xfrm>
            <a:off x="4648200" y="3124200"/>
            <a:ext cx="3124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8307" name="Phoebe.wm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372600" cy="7029450"/>
          </a:xfrm>
        </p:spPr>
      </p:pic>
    </p:spTree>
    <p:extLst>
      <p:ext uri="{BB962C8B-B14F-4D97-AF65-F5344CB8AC3E}">
        <p14:creationId xmlns:p14="http://schemas.microsoft.com/office/powerpoint/2010/main" val="407444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3" fill="hold"/>
                                        <p:tgtEl>
                                          <p:spTgt spid="98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83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8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8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07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0355" name="Monica.wm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796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55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t="5850" r="16275" b="10681"/>
          <a:stretch>
            <a:fillRect/>
          </a:stretch>
        </p:blipFill>
        <p:spPr bwMode="auto">
          <a:xfrm>
            <a:off x="1533526" y="-76200"/>
            <a:ext cx="913447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mil gu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7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nise NOV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uyi's Story _ P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2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152401"/>
            <a:ext cx="7764463" cy="4059237"/>
          </a:xfrm>
        </p:spPr>
        <p:txBody>
          <a:bodyPr>
            <a:noAutofit/>
          </a:bodyPr>
          <a:lstStyle/>
          <a:p>
            <a:pPr marL="38100" indent="0" algn="ctr" eaLnBrk="1" fontAlgn="auto" hangingPunct="1">
              <a:buNone/>
              <a:defRPr/>
            </a:pPr>
            <a:r>
              <a:rPr lang="en-US" sz="8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Television shows the world. </a:t>
            </a:r>
          </a:p>
        </p:txBody>
      </p:sp>
      <p:pic>
        <p:nvPicPr>
          <p:cNvPr id="431107" name="Picture 4" descr="http://kawaiicovers.com/images/covers/kawaii/17201210101624173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>
            <a:fillRect/>
          </a:stretch>
        </p:blipFill>
        <p:spPr bwMode="auto">
          <a:xfrm>
            <a:off x="1676400" y="3924300"/>
            <a:ext cx="8686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2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u="sng" dirty="0">
                <a:solidFill>
                  <a:srgbClr val="FFC000"/>
                </a:solidFill>
                <a:effectLst/>
              </a:rPr>
              <a:t>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6197" y="2090738"/>
            <a:ext cx="77597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effectLst/>
              </a:rPr>
              <a:t>   A </a:t>
            </a:r>
            <a:r>
              <a:rPr lang="en-US" sz="5400" b="1" dirty="0">
                <a:solidFill>
                  <a:schemeClr val="bg1"/>
                </a:solidFill>
                <a:effectLst/>
              </a:rPr>
              <a:t>lack of something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  <a:effectLst/>
              </a:rPr>
              <a:t>    </a:t>
            </a:r>
            <a:r>
              <a:rPr lang="en-US" sz="5400" b="1" dirty="0" smtClean="0">
                <a:solidFill>
                  <a:schemeClr val="bg1"/>
                </a:solidFill>
                <a:effectLst/>
              </a:rPr>
              <a:t>  A </a:t>
            </a:r>
            <a:r>
              <a:rPr lang="en-US" sz="5400" b="1" dirty="0">
                <a:solidFill>
                  <a:schemeClr val="bg1"/>
                </a:solidFill>
                <a:effectLst/>
              </a:rPr>
              <a:t>requirement</a:t>
            </a:r>
          </a:p>
          <a:p>
            <a:pPr marL="0" indent="0">
              <a:buNone/>
            </a:pPr>
            <a:endParaRPr lang="en-US" sz="1400" b="1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  <a:effectLst/>
              </a:rPr>
              <a:t>     </a:t>
            </a:r>
            <a:r>
              <a:rPr lang="en-US" sz="5400" b="1" dirty="0" smtClean="0">
                <a:solidFill>
                  <a:schemeClr val="bg1"/>
                </a:solidFill>
                <a:effectLst/>
              </a:rPr>
              <a:t>   A </a:t>
            </a:r>
            <a:r>
              <a:rPr lang="en-US" sz="5400" b="1" dirty="0">
                <a:solidFill>
                  <a:schemeClr val="bg1"/>
                </a:solidFill>
                <a:effectLst/>
              </a:rPr>
              <a:t>necessity</a:t>
            </a:r>
          </a:p>
        </p:txBody>
      </p:sp>
    </p:spTree>
    <p:extLst>
      <p:ext uri="{BB962C8B-B14F-4D97-AF65-F5344CB8AC3E}">
        <p14:creationId xmlns:p14="http://schemas.microsoft.com/office/powerpoint/2010/main" val="42232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44" name="Picture 4" descr="jpeg0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"/>
            <a:ext cx="6075363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9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38862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1" name="Picture 4" descr="Fly Rod &amp; Re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1"/>
            <a:ext cx="13843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2" name="Picture 6" descr="[ Rolling Stone Magazine 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819400"/>
            <a:ext cx="127793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3" name="Picture 4" descr="[ Coins Magazine 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743200"/>
            <a:ext cx="1249363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4" name="Picture 6" descr="This+Old+House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28600"/>
            <a:ext cx="16002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2135" name="Picture 7" descr="cs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"/>
            <a:ext cx="205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6" name="Picture 8" descr="so_you_think_you_can_danc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819400"/>
            <a:ext cx="129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8" name="Picture 10" descr="Martha%20Stew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4320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9" name="Picture 4" descr="100% Original Friends TV Series VCD Movi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05400"/>
            <a:ext cx="2667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Image result for Shark Tan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64" y="5323114"/>
            <a:ext cx="2486249" cy="140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38862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12" descr="Radio Sh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81001"/>
            <a:ext cx="185737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Picture 13" descr="Home Depot Coon Rap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5"/>
          <a:stretch>
            <a:fillRect/>
          </a:stretch>
        </p:blipFill>
        <p:spPr bwMode="auto">
          <a:xfrm>
            <a:off x="2971800" y="328614"/>
            <a:ext cx="2057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14" descr="Sears Outlet S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3201"/>
            <a:ext cx="2057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15" descr="hall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23622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9" name="Picture 16" descr="国际知名企业LOGO标识设计（矢量格式）第26辑49 - Saks_Fifth_Avenue LOGO设计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0" name="Picture 17" descr="t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194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6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ctrTitle"/>
          </p:nvPr>
        </p:nvSpPr>
        <p:spPr>
          <a:xfrm>
            <a:off x="2209800" y="2492376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What is your favorite   </a:t>
            </a:r>
            <a:br>
              <a:rPr lang="en-US" sz="9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9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website?</a:t>
            </a:r>
            <a:r>
              <a:rPr lang="en-US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925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5019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6600" b="1" dirty="0">
                <a:solidFill>
                  <a:srgbClr val="FFC000"/>
                </a:solidFill>
              </a:rPr>
              <a:t>Web-Sites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435204" name="Picture 4" descr="Internet-Explorer-8-bet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 r="909" b="30606"/>
          <a:stretch>
            <a:fillRect/>
          </a:stretch>
        </p:blipFill>
        <p:spPr bwMode="auto">
          <a:xfrm>
            <a:off x="378135" y="1236485"/>
            <a:ext cx="11525394" cy="54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9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4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9956" y="1"/>
            <a:ext cx="8948057" cy="71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38862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12" descr="Radio Sh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81001"/>
            <a:ext cx="185737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Picture 13" descr="Home Depot Coon Rap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5"/>
          <a:stretch>
            <a:fillRect/>
          </a:stretch>
        </p:blipFill>
        <p:spPr bwMode="auto">
          <a:xfrm>
            <a:off x="2971800" y="328614"/>
            <a:ext cx="2057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14" descr="Sears Outlet S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3201"/>
            <a:ext cx="2057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15" descr="hall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23622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9" name="Picture 16" descr="国际知名企业LOGO标识设计（矢量格式）第26辑49 - Saks_Fifth_Avenue LOGO设计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0" name="Picture 17" descr="t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8194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8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http://t3.gstatic.com/images?q=tbn:ANd9GcQkPpgdnolY2vF9uAYs7yfbJJiDKiOAv9JKwfrcU3oPpJ0cmm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29" y="201386"/>
            <a:ext cx="8356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1" name="TextBox 2"/>
          <p:cNvSpPr txBox="1">
            <a:spLocks noChangeArrowheads="1"/>
          </p:cNvSpPr>
          <p:nvPr/>
        </p:nvSpPr>
        <p:spPr bwMode="auto">
          <a:xfrm>
            <a:off x="4876800" y="6183314"/>
            <a:ext cx="2825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C000"/>
                </a:solidFill>
              </a:rPr>
              <a:t>Breaking Bad</a:t>
            </a:r>
          </a:p>
        </p:txBody>
      </p:sp>
    </p:spTree>
    <p:extLst>
      <p:ext uri="{BB962C8B-B14F-4D97-AF65-F5344CB8AC3E}">
        <p14:creationId xmlns:p14="http://schemas.microsoft.com/office/powerpoint/2010/main" val="83740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http://t2.gstatic.com/images?q=tbn:ANd9GcRBdOYkv-ydx4ZFlmJLrN5OHAipR39uVElJvdWHKvDro0PIRtN0_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54" y="342900"/>
            <a:ext cx="9549945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5" name="TextBox 1"/>
          <p:cNvSpPr txBox="1">
            <a:spLocks noChangeArrowheads="1"/>
          </p:cNvSpPr>
          <p:nvPr/>
        </p:nvSpPr>
        <p:spPr bwMode="auto">
          <a:xfrm>
            <a:off x="522513" y="6172200"/>
            <a:ext cx="109612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</a:rPr>
              <a:t>About a brash, tattooed character who drives trucks across frozen lakes. </a:t>
            </a:r>
          </a:p>
        </p:txBody>
      </p:sp>
    </p:spTree>
    <p:extLst>
      <p:ext uri="{BB962C8B-B14F-4D97-AF65-F5344CB8AC3E}">
        <p14:creationId xmlns:p14="http://schemas.microsoft.com/office/powerpoint/2010/main" val="14281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1"/>
          <p:cNvSpPr>
            <a:spLocks noChangeArrowheads="1"/>
          </p:cNvSpPr>
          <p:nvPr/>
        </p:nvSpPr>
        <p:spPr bwMode="auto">
          <a:xfrm>
            <a:off x="1244600" y="3413125"/>
            <a:ext cx="9817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</a:rPr>
              <a:t>The president has described television as his biggest guilty pleasure. His two favorites as “House of Cards” and “Homeland.”   All-time favorite show MASH</a:t>
            </a:r>
          </a:p>
        </p:txBody>
      </p:sp>
      <p:pic>
        <p:nvPicPr>
          <p:cNvPr id="439299" name="Picture 2" descr="http://ecx.images-amazon.com/images/I/91gYLhLEH6L._SL15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15630" r="6537" b="16646"/>
          <a:stretch>
            <a:fillRect/>
          </a:stretch>
        </p:blipFill>
        <p:spPr bwMode="auto">
          <a:xfrm>
            <a:off x="3124200" y="309563"/>
            <a:ext cx="21986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9300" name="Picture 4" descr="https://encrypted-tbn3.gstatic.com/images?q=tbn:ANd9GcQZN6xD3ImiQX-u-EkANZg3HAmcEiyLMLiopBVrTzkXI83ymy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17526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6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synearth.net/KU1/Imgs1/BasicsTabl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12" y="0"/>
            <a:ext cx="6939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esp.northwestern.edu/images/foley/EricksonEr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66" y="2209800"/>
            <a:ext cx="209304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73562" y="4953000"/>
            <a:ext cx="151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Henry Murray</a:t>
            </a:r>
          </a:p>
        </p:txBody>
      </p:sp>
    </p:spTree>
    <p:extLst>
      <p:ext uri="{BB962C8B-B14F-4D97-AF65-F5344CB8AC3E}">
        <p14:creationId xmlns:p14="http://schemas.microsoft.com/office/powerpoint/2010/main" val="42779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"/>
            <a:ext cx="59817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3" name="Rectangle 2"/>
          <p:cNvSpPr>
            <a:spLocks noChangeArrowheads="1"/>
          </p:cNvSpPr>
          <p:nvPr/>
        </p:nvSpPr>
        <p:spPr bwMode="auto">
          <a:xfrm>
            <a:off x="832757" y="3581401"/>
            <a:ext cx="10287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At a meeting in December, </a:t>
            </a: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President </a:t>
            </a: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Obama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joked about how the lead character, played by Kevin Spacey, deftly managed Congress. </a:t>
            </a:r>
            <a:endParaRPr lang="en-US" altLang="en-US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>
              <a:solidFill>
                <a:srgbClr val="FFC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</a:rPr>
              <a:t>“I wish things were that </a:t>
            </a:r>
            <a:r>
              <a:rPr lang="en-US" altLang="en-US" sz="2800" b="1" dirty="0">
                <a:solidFill>
                  <a:srgbClr val="FFC000"/>
                </a:solidFill>
              </a:rPr>
              <a:t>ruthlessly efficient,” he said. “I was looking at Kevin Spacey and thinking 'Man, this guy's getting a lot of stuff done.'”  </a:t>
            </a:r>
          </a:p>
        </p:txBody>
      </p:sp>
    </p:spTree>
    <p:extLst>
      <p:ext uri="{BB962C8B-B14F-4D97-AF65-F5344CB8AC3E}">
        <p14:creationId xmlns:p14="http://schemas.microsoft.com/office/powerpoint/2010/main" val="21702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1"/>
          <p:cNvSpPr>
            <a:spLocks noChangeArrowheads="1"/>
          </p:cNvSpPr>
          <p:nvPr/>
        </p:nvSpPr>
        <p:spPr bwMode="auto">
          <a:xfrm>
            <a:off x="2133600" y="2413000"/>
            <a:ext cx="81534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</a:rPr>
              <a:t>Walking Dead –people trying to survive, </a:t>
            </a:r>
            <a:r>
              <a:rPr lang="en-US" altLang="en-US" sz="3600" b="1">
                <a:solidFill>
                  <a:srgbClr val="FFFF00"/>
                </a:solidFill>
              </a:rPr>
              <a:t>team</a:t>
            </a:r>
            <a:r>
              <a:rPr lang="en-US" altLang="en-US" sz="3600" b="1">
                <a:solidFill>
                  <a:srgbClr val="FFFFFF"/>
                </a:solidFill>
              </a:rPr>
              <a:t> that helps each other out.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 b="1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</a:rPr>
              <a:t>Blacklist = He went to the wrong side of the tracks; wants to redeem self; </a:t>
            </a:r>
            <a:r>
              <a:rPr lang="en-US" altLang="en-US" sz="3600" b="1">
                <a:solidFill>
                  <a:srgbClr val="FFFF00"/>
                </a:solidFill>
              </a:rPr>
              <a:t>work together </a:t>
            </a:r>
            <a:r>
              <a:rPr lang="en-US" altLang="en-US" sz="3600" b="1">
                <a:solidFill>
                  <a:srgbClr val="FFFFFF"/>
                </a:solidFill>
              </a:rPr>
              <a:t>to put bad people away</a:t>
            </a:r>
          </a:p>
        </p:txBody>
      </p:sp>
      <p:sp>
        <p:nvSpPr>
          <p:cNvPr id="441347" name="Rectangle 1"/>
          <p:cNvSpPr>
            <a:spLocks noChangeArrowheads="1"/>
          </p:cNvSpPr>
          <p:nvPr/>
        </p:nvSpPr>
        <p:spPr bwMode="auto">
          <a:xfrm>
            <a:off x="4953000" y="323850"/>
            <a:ext cx="2514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</a:rPr>
              <a:t>Went from mechanic to employment specialist. Drug addict who got clean. </a:t>
            </a:r>
          </a:p>
        </p:txBody>
      </p:sp>
      <p:pic>
        <p:nvPicPr>
          <p:cNvPr id="441348" name="Picture 2" descr="https://encrypted-tbn2.gstatic.com/images?q=tbn:ANd9GcTV66If5dqUNBfUQpdISlN77mI7wwqT4rSUKIr1VByQXEyJgR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7938"/>
            <a:ext cx="303847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9" name="Picture 4" descr="https://encrypted-tbn3.gstatic.com/images?q=tbn:ANd9GcSEcDnySrHj7Fcl0qAsYCiME60U5QHHSQ4JnSNTz6o3Qpfy3sgNM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9" y="7938"/>
            <a:ext cx="3114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8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7" name="Rectangle 1"/>
          <p:cNvSpPr>
            <a:spLocks noChangeArrowheads="1"/>
          </p:cNvSpPr>
          <p:nvPr/>
        </p:nvSpPr>
        <p:spPr bwMode="auto">
          <a:xfrm>
            <a:off x="165100" y="2254250"/>
            <a:ext cx="11760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7200" dirty="0" smtClean="0">
                <a:solidFill>
                  <a:srgbClr val="FFFFFF"/>
                </a:solidFill>
              </a:rPr>
              <a:t>After recovering from addition, he went </a:t>
            </a:r>
            <a:r>
              <a:rPr lang="en-US" altLang="en-US" sz="7200" dirty="0">
                <a:solidFill>
                  <a:srgbClr val="FFFFFF"/>
                </a:solidFill>
              </a:rPr>
              <a:t>from mechanic to employment specialist. </a:t>
            </a:r>
            <a:endParaRPr lang="en-US" altLang="en-US" sz="7200" dirty="0" smtClean="0">
              <a:solidFill>
                <a:srgbClr val="FFFFFF"/>
              </a:solidFill>
            </a:endParaRPr>
          </a:p>
        </p:txBody>
      </p:sp>
      <p:pic>
        <p:nvPicPr>
          <p:cNvPr id="441348" name="Picture 2" descr="https://encrypted-tbn2.gstatic.com/images?q=tbn:ANd9GcTV66If5dqUNBfUQpdISlN77mI7wwqT4rSUKIr1VByQXEyJgR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7938"/>
            <a:ext cx="303847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9" name="Picture 4" descr="https://encrypted-tbn3.gstatic.com/images?q=tbn:ANd9GcSEcDnySrHj7Fcl0qAsYCiME60U5QHHSQ4JnSNTz6o3Qpfy3sgNM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9" y="7938"/>
            <a:ext cx="3114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3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6256" y="493938"/>
            <a:ext cx="5959930" cy="5130348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walking Dead about a group of people fighting to survive in the 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post-apocalyptic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world. The main group encounters other survivors, some friendly while others not so much and conflict ensues.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encrypted-tbn2.gstatic.com/images?q=tbn:ANd9GcTV66If5dqUNBfUQpdISlN77mI7wwqT4rSUKIr1VByQXEyJgR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9" y="1648108"/>
            <a:ext cx="5374725" cy="3800192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9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544745"/>
            <a:ext cx="7788729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HIED student with BS in public </a:t>
            </a:r>
            <a:r>
              <a:rPr lang="en-US" sz="36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729" y="1536700"/>
            <a:ext cx="11478985" cy="5869222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 TWD to HIED and the work I want to do in TRIO students and disadvantaged student are fighting to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niche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tumultuous education system. They will encounter friends and they will encounter foes but they must survive somehow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TWD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has to learn how to live in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post-</a:t>
            </a:r>
            <a:r>
              <a:rPr lang="en-US" sz="32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apocalytic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and also how to live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other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survivers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generation college students have to 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survive in college while also learning to survive with those around them who do not have the same or similar background.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811" y="293910"/>
            <a:ext cx="10515600" cy="22696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solidFill>
                  <a:schemeClr val="bg1"/>
                </a:solidFill>
              </a:rPr>
              <a:t>About </a:t>
            </a:r>
            <a:r>
              <a:rPr lang="en-US" sz="7200" b="1" dirty="0">
                <a:solidFill>
                  <a:schemeClr val="bg1"/>
                </a:solidFill>
              </a:rPr>
              <a:t>helping people out of impossible situations</a:t>
            </a:r>
            <a:r>
              <a:rPr lang="en-US" sz="7200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scandal television 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4" y="2971799"/>
            <a:ext cx="691515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8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1114"/>
            <a:ext cx="10515600" cy="54258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I </a:t>
            </a:r>
            <a:r>
              <a:rPr lang="en-US" sz="5400" b="1" dirty="0">
                <a:solidFill>
                  <a:schemeClr val="bg1"/>
                </a:solidFill>
              </a:rPr>
              <a:t>want to help </a:t>
            </a:r>
            <a:r>
              <a:rPr lang="en-US" sz="5400" b="1" dirty="0" smtClean="0">
                <a:solidFill>
                  <a:schemeClr val="bg1"/>
                </a:solidFill>
              </a:rPr>
              <a:t>people </a:t>
            </a:r>
            <a:r>
              <a:rPr lang="en-US" sz="5400" b="1" dirty="0">
                <a:solidFill>
                  <a:schemeClr val="bg1"/>
                </a:solidFill>
              </a:rPr>
              <a:t>make important decisions that solve impossible problems in their lives</a:t>
            </a:r>
            <a:r>
              <a:rPr lang="en-US" sz="5400" b="1" dirty="0" smtClean="0">
                <a:solidFill>
                  <a:schemeClr val="bg1"/>
                </a:solidFill>
              </a:rPr>
              <a:t>.               </a:t>
            </a:r>
            <a:r>
              <a:rPr lang="en-US" sz="5400" b="1" dirty="0">
                <a:solidFill>
                  <a:schemeClr val="bg1"/>
                </a:solidFill>
              </a:rPr>
              <a:t>I want to be a clinical mental </a:t>
            </a:r>
            <a:r>
              <a:rPr lang="en-US" sz="5400" b="1" dirty="0" smtClean="0">
                <a:solidFill>
                  <a:schemeClr val="bg1"/>
                </a:solidFill>
              </a:rPr>
              <a:t>health </a:t>
            </a:r>
            <a:r>
              <a:rPr lang="en-US" sz="5400" b="1" dirty="0">
                <a:solidFill>
                  <a:schemeClr val="bg1"/>
                </a:solidFill>
              </a:rPr>
              <a:t>counselor so I may help people go into the darkest corners </a:t>
            </a:r>
            <a:r>
              <a:rPr lang="en-US" sz="5400" b="1" dirty="0" smtClean="0">
                <a:solidFill>
                  <a:schemeClr val="bg1"/>
                </a:solidFill>
              </a:rPr>
              <a:t> of </a:t>
            </a:r>
            <a:r>
              <a:rPr lang="en-US" sz="5400" b="1" dirty="0">
                <a:solidFill>
                  <a:schemeClr val="bg1"/>
                </a:solidFill>
              </a:rPr>
              <a:t>their minds where they fear to go. </a:t>
            </a:r>
            <a:endParaRPr lang="en-US" sz="5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243" y="1266825"/>
            <a:ext cx="11707585" cy="1325563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chemeClr val="bg1"/>
                </a:solidFill>
              </a:rPr>
              <a:t>A show called </a:t>
            </a:r>
            <a:r>
              <a:rPr lang="en-US" sz="5300" b="1" i="1" dirty="0">
                <a:solidFill>
                  <a:srgbClr val="FFC000"/>
                </a:solidFill>
              </a:rPr>
              <a:t>Sarabhai Vs Sarabhai – Take 2 </a:t>
            </a:r>
            <a:r>
              <a:rPr lang="en-US" sz="5300" b="1" dirty="0">
                <a:solidFill>
                  <a:schemeClr val="bg1"/>
                </a:solidFill>
              </a:rPr>
              <a:t>about a family with minor misunderstandings but stays together and </a:t>
            </a:r>
            <a:r>
              <a:rPr lang="en-US" sz="5300" b="1" dirty="0" smtClean="0">
                <a:solidFill>
                  <a:schemeClr val="bg1"/>
                </a:solidFill>
              </a:rPr>
              <a:t>learns </a:t>
            </a:r>
            <a:r>
              <a:rPr lang="en-US" sz="5300" b="1" dirty="0">
                <a:solidFill>
                  <a:schemeClr val="bg1"/>
                </a:solidFill>
              </a:rPr>
              <a:t>to accept each others’ minor </a:t>
            </a:r>
            <a:r>
              <a:rPr lang="en-US" sz="5300" b="1" dirty="0" smtClean="0">
                <a:solidFill>
                  <a:schemeClr val="bg1"/>
                </a:solidFill>
              </a:rPr>
              <a:t>imperfections.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800" y="3238499"/>
            <a:ext cx="9271000" cy="29384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sarabhai vs sarabhai tak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39" y="3074873"/>
            <a:ext cx="5229991" cy="32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5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rgbClr val="FFC000"/>
                </a:solidFill>
              </a:rPr>
              <a:t>I want to be a family therapist.</a:t>
            </a:r>
            <a:endParaRPr lang="en-US" sz="9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100" y="681038"/>
            <a:ext cx="3060700" cy="1530351"/>
          </a:xfrm>
        </p:spPr>
        <p:txBody>
          <a:bodyPr>
            <a:normAutofit fontScale="90000"/>
          </a:bodyPr>
          <a:lstStyle/>
          <a:p>
            <a:r>
              <a:rPr lang="en-US" sz="6000" b="1" u="sng" dirty="0" smtClean="0">
                <a:solidFill>
                  <a:srgbClr val="FFC000"/>
                </a:solidFill>
              </a:rPr>
              <a:t>Magazines</a:t>
            </a:r>
            <a:endParaRPr lang="en-US" sz="6000" b="1" u="sng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mage result for good eats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26306"/>
            <a:ext cx="3296889" cy="47625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top ch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24" y="2543143"/>
            <a:ext cx="4002351" cy="312902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food and wine magaz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6" name="Picture 10" descr="Image result for food and wine magaz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926306"/>
            <a:ext cx="3417972" cy="47625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5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u="sng" dirty="0">
                <a:solidFill>
                  <a:srgbClr val="FFC000"/>
                </a:solidFill>
                <a:effectLst/>
              </a:rPr>
              <a:t>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582" y="1798638"/>
            <a:ext cx="8267218" cy="4525963"/>
          </a:xfrm>
        </p:spPr>
        <p:txBody>
          <a:bodyPr/>
          <a:lstStyle/>
          <a:p>
            <a:pPr marL="0" indent="0">
              <a:buNone/>
            </a:pPr>
            <a:r>
              <a:rPr lang="en-US" sz="7200" b="1" dirty="0">
                <a:solidFill>
                  <a:schemeClr val="bg1"/>
                </a:solidFill>
              </a:rPr>
              <a:t>Desirable</a:t>
            </a:r>
          </a:p>
          <a:p>
            <a:pPr marL="0" indent="0">
              <a:buNone/>
            </a:pPr>
            <a:r>
              <a:rPr lang="en-US" sz="7200" b="1" dirty="0">
                <a:solidFill>
                  <a:schemeClr val="bg1"/>
                </a:solidFill>
              </a:rPr>
              <a:t>Useful</a:t>
            </a:r>
          </a:p>
          <a:p>
            <a:pPr marL="0" indent="0">
              <a:buNone/>
            </a:pPr>
            <a:r>
              <a:rPr lang="en-US" sz="7200" b="1" dirty="0">
                <a:solidFill>
                  <a:schemeClr val="bg1"/>
                </a:solidFill>
              </a:rPr>
              <a:t>Important</a:t>
            </a:r>
          </a:p>
        </p:txBody>
      </p:sp>
      <p:pic>
        <p:nvPicPr>
          <p:cNvPr id="4" name="Picture 6" descr="http://4.bp.blogspot.com/-Fx6Q8ucHHRQ/TvyU75fo9GI/AAAAAAAAATs/_AYKWRR7-7w/s1600/Goals+for+Blue+Gypsy+In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2183835"/>
            <a:ext cx="3004457" cy="316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2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919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dream of </a:t>
            </a:r>
          </a:p>
          <a:p>
            <a:pPr marL="0" indent="0" algn="ctr">
              <a:buNone/>
            </a:pPr>
            <a:r>
              <a:rPr lang="en-US" sz="96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becoming </a:t>
            </a:r>
          </a:p>
          <a:p>
            <a:pPr marL="0" indent="0" algn="ctr">
              <a:buNone/>
            </a:pPr>
            <a:r>
              <a:rPr lang="en-US" sz="96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chef.</a:t>
            </a:r>
            <a:endParaRPr lang="en-US" sz="96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659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6214" y="489856"/>
            <a:ext cx="4572000" cy="63681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About </a:t>
            </a:r>
            <a:r>
              <a:rPr lang="en-US" sz="4000" b="1" dirty="0">
                <a:solidFill>
                  <a:schemeClr val="bg1"/>
                </a:solidFill>
              </a:rPr>
              <a:t>young Queen Mary of Scots; who is </a:t>
            </a:r>
            <a:r>
              <a:rPr lang="en-US" sz="4000" b="1" dirty="0" smtClean="0">
                <a:solidFill>
                  <a:schemeClr val="bg1"/>
                </a:solidFill>
              </a:rPr>
              <a:t>a very </a:t>
            </a:r>
            <a:r>
              <a:rPr lang="en-US" sz="4000" b="1" dirty="0">
                <a:solidFill>
                  <a:schemeClr val="bg1"/>
                </a:solidFill>
              </a:rPr>
              <a:t>smart, </a:t>
            </a:r>
            <a:r>
              <a:rPr lang="en-US" sz="4000" b="1" dirty="0" smtClean="0">
                <a:solidFill>
                  <a:schemeClr val="bg1"/>
                </a:solidFill>
              </a:rPr>
              <a:t>passionate, </a:t>
            </a:r>
            <a:r>
              <a:rPr lang="en-US" sz="4000" b="1" dirty="0">
                <a:solidFill>
                  <a:schemeClr val="bg1"/>
                </a:solidFill>
              </a:rPr>
              <a:t>young women willing to confront people with issues, navigate other </a:t>
            </a:r>
            <a:r>
              <a:rPr lang="en-US" sz="4000" b="1" dirty="0" smtClean="0">
                <a:solidFill>
                  <a:schemeClr val="bg1"/>
                </a:solidFill>
              </a:rPr>
              <a:t>country’s </a:t>
            </a:r>
            <a:r>
              <a:rPr lang="en-US" sz="4000" b="1" dirty="0">
                <a:solidFill>
                  <a:schemeClr val="bg1"/>
                </a:solidFill>
              </a:rPr>
              <a:t>political systems, and </a:t>
            </a:r>
            <a:r>
              <a:rPr lang="en-US" sz="4000" b="1" dirty="0" smtClean="0">
                <a:solidFill>
                  <a:schemeClr val="bg1"/>
                </a:solidFill>
              </a:rPr>
              <a:t>do what is </a:t>
            </a:r>
            <a:r>
              <a:rPr lang="en-US" sz="4000" b="1" dirty="0">
                <a:solidFill>
                  <a:schemeClr val="bg1"/>
                </a:solidFill>
              </a:rPr>
              <a:t>right even if it means </a:t>
            </a:r>
            <a:r>
              <a:rPr lang="en-US" sz="4000" b="1" dirty="0" smtClean="0">
                <a:solidFill>
                  <a:schemeClr val="bg1"/>
                </a:solidFill>
              </a:rPr>
              <a:t>giving-up </a:t>
            </a:r>
            <a:r>
              <a:rPr lang="en-US" sz="4000" b="1" dirty="0">
                <a:solidFill>
                  <a:schemeClr val="bg1"/>
                </a:solidFill>
              </a:rPr>
              <a:t>her own happiness. </a:t>
            </a:r>
          </a:p>
          <a:p>
            <a:endParaRPr lang="en-US" dirty="0"/>
          </a:p>
        </p:txBody>
      </p:sp>
      <p:pic>
        <p:nvPicPr>
          <p:cNvPr id="3074" name="Picture 2" descr="Image result for Reign mary queen of sc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14" y="0"/>
            <a:ext cx="697230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0" y="2086884"/>
            <a:ext cx="11865429" cy="47058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8000" dirty="0" smtClean="0">
                <a:solidFill>
                  <a:schemeClr val="bg1"/>
                </a:solidFill>
              </a:rPr>
              <a:t>I am </a:t>
            </a:r>
            <a:r>
              <a:rPr lang="en-US" sz="8000" dirty="0" err="1">
                <a:solidFill>
                  <a:schemeClr val="bg1"/>
                </a:solidFill>
              </a:rPr>
              <a:t>voc</a:t>
            </a:r>
            <a:r>
              <a:rPr lang="en-US" sz="8000" dirty="0">
                <a:solidFill>
                  <a:schemeClr val="bg1"/>
                </a:solidFill>
              </a:rPr>
              <a:t> rehab </a:t>
            </a:r>
            <a:r>
              <a:rPr lang="en-US" sz="8000" dirty="0" smtClean="0">
                <a:solidFill>
                  <a:schemeClr val="bg1"/>
                </a:solidFill>
              </a:rPr>
              <a:t>student who </a:t>
            </a:r>
            <a:r>
              <a:rPr lang="en-US" sz="8000" dirty="0">
                <a:solidFill>
                  <a:schemeClr val="bg1"/>
                </a:solidFill>
              </a:rPr>
              <a:t>is passionate about dong right things for others even if it costs me my own </a:t>
            </a:r>
            <a:r>
              <a:rPr lang="en-US" sz="8000" dirty="0" smtClean="0">
                <a:solidFill>
                  <a:schemeClr val="bg1"/>
                </a:solidFill>
              </a:rPr>
              <a:t>happiness</a:t>
            </a:r>
            <a:r>
              <a:rPr lang="en-US" sz="8000" dirty="0">
                <a:solidFill>
                  <a:schemeClr val="bg1"/>
                </a:solidFill>
              </a:rPr>
              <a:t>. </a:t>
            </a:r>
          </a:p>
          <a:p>
            <a:endParaRPr lang="en-US" dirty="0"/>
          </a:p>
        </p:txBody>
      </p:sp>
      <p:pic>
        <p:nvPicPr>
          <p:cNvPr id="3074" name="Picture 2" descr="Image result for Reign mary queen of sc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26899"/>
            <a:ext cx="1531257" cy="15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1"/>
          <p:cNvSpPr>
            <a:spLocks noChangeArrowheads="1"/>
          </p:cNvSpPr>
          <p:nvPr/>
        </p:nvSpPr>
        <p:spPr bwMode="auto">
          <a:xfrm>
            <a:off x="457201" y="804864"/>
            <a:ext cx="1095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</a:rPr>
              <a:t>                     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                         Gilmore </a:t>
            </a:r>
            <a:r>
              <a:rPr lang="en-US" altLang="en-US" sz="2400" b="1" dirty="0">
                <a:solidFill>
                  <a:srgbClr val="FFC000"/>
                </a:solidFill>
              </a:rPr>
              <a:t>Girls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Tells the story of everyday woman and daughter—not accepted by family.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>
              <a:solidFill>
                <a:srgbClr val="000000"/>
              </a:solidFill>
            </a:endParaRPr>
          </a:p>
        </p:txBody>
      </p:sp>
      <p:pic>
        <p:nvPicPr>
          <p:cNvPr id="442371" name="Picture 2" descr="http://www.thetvaddict.com/blogpics/gg_gr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35" y="2743201"/>
            <a:ext cx="5045530" cy="37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4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1"/>
          <p:cNvSpPr>
            <a:spLocks noChangeArrowheads="1"/>
          </p:cNvSpPr>
          <p:nvPr/>
        </p:nvSpPr>
        <p:spPr bwMode="auto">
          <a:xfrm>
            <a:off x="604157" y="692150"/>
            <a:ext cx="11168743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 b="1" dirty="0">
                <a:solidFill>
                  <a:srgbClr val="FFFFFF"/>
                </a:solidFill>
              </a:rPr>
              <a:t>I want to work with women or teenage girls who need support, need to gain self-esteem, whether it is personal issues, relationship issues, domestic violence, or eating disorders. </a:t>
            </a:r>
            <a:r>
              <a:rPr lang="en-US" altLang="en-US" sz="5400" b="1" dirty="0" smtClean="0">
                <a:solidFill>
                  <a:srgbClr val="FFFFFF"/>
                </a:solidFill>
              </a:rPr>
              <a:t>               I </a:t>
            </a:r>
            <a:r>
              <a:rPr lang="en-US" altLang="en-US" sz="5400" b="1" dirty="0">
                <a:solidFill>
                  <a:srgbClr val="FFFFFF"/>
                </a:solidFill>
              </a:rPr>
              <a:t>want to empower women. </a:t>
            </a:r>
          </a:p>
        </p:txBody>
      </p:sp>
    </p:spTree>
    <p:extLst>
      <p:ext uri="{BB962C8B-B14F-4D97-AF65-F5344CB8AC3E}">
        <p14:creationId xmlns:p14="http://schemas.microsoft.com/office/powerpoint/2010/main" val="4077454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1"/>
          <p:cNvSpPr>
            <a:spLocks noChangeArrowheads="1"/>
          </p:cNvSpPr>
          <p:nvPr/>
        </p:nvSpPr>
        <p:spPr bwMode="auto">
          <a:xfrm>
            <a:off x="5927276" y="522289"/>
            <a:ext cx="5649686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</a:rPr>
              <a:t>Its about parallel </a:t>
            </a:r>
            <a:r>
              <a:rPr lang="en-US" altLang="en-US" sz="4400" b="1" dirty="0" smtClean="0">
                <a:solidFill>
                  <a:srgbClr val="FFFFFF"/>
                </a:solidFill>
              </a:rPr>
              <a:t>worlds. </a:t>
            </a:r>
            <a:r>
              <a:rPr lang="en-US" altLang="en-US" sz="4400" b="1" dirty="0">
                <a:solidFill>
                  <a:srgbClr val="FFFFFF"/>
                </a:solidFill>
              </a:rPr>
              <a:t>Trying to figure out what is going on, wants to equal things out. Help them figure out for themselves about two worlds.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>
              <a:solidFill>
                <a:srgbClr val="000000"/>
              </a:solidFill>
            </a:endParaRPr>
          </a:p>
        </p:txBody>
      </p:sp>
      <p:pic>
        <p:nvPicPr>
          <p:cNvPr id="444419" name="Picture 2" descr="http://images2.fanpop.com/images/photos/8400000/Fringe-fringe-8411518-1600-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758043"/>
            <a:ext cx="47593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0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1"/>
          <p:cNvSpPr>
            <a:spLocks noChangeArrowheads="1"/>
          </p:cNvSpPr>
          <p:nvPr/>
        </p:nvSpPr>
        <p:spPr bwMode="auto">
          <a:xfrm>
            <a:off x="391887" y="950012"/>
            <a:ext cx="114300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 smtClean="0">
                <a:solidFill>
                  <a:srgbClr val="FFFFFF"/>
                </a:solidFill>
              </a:rPr>
              <a:t>I am studying                        rehabilitation counseling.</a:t>
            </a:r>
            <a:endParaRPr lang="en-US" altLang="en-US" sz="60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>
                <a:solidFill>
                  <a:srgbClr val="FFFFFF"/>
                </a:solidFill>
              </a:rPr>
              <a:t>I </a:t>
            </a:r>
            <a:r>
              <a:rPr lang="en-US" altLang="en-US" sz="6000" b="1" dirty="0" smtClean="0">
                <a:solidFill>
                  <a:srgbClr val="FFFFFF"/>
                </a:solidFill>
              </a:rPr>
              <a:t>want to organize </a:t>
            </a:r>
            <a:r>
              <a:rPr lang="en-US" altLang="en-US" sz="6000" b="1" dirty="0">
                <a:solidFill>
                  <a:srgbClr val="FFFFFF"/>
                </a:solidFill>
              </a:rPr>
              <a:t>services for individuals </a:t>
            </a:r>
            <a:r>
              <a:rPr lang="en-US" altLang="en-US" sz="6000" b="1" dirty="0" smtClean="0">
                <a:solidFill>
                  <a:srgbClr val="FFFFFF"/>
                </a:solidFill>
              </a:rPr>
              <a:t>who </a:t>
            </a:r>
            <a:r>
              <a:rPr lang="en-US" altLang="en-US" sz="6000" b="1" dirty="0">
                <a:solidFill>
                  <a:srgbClr val="FFFFFF"/>
                </a:solidFill>
              </a:rPr>
              <a:t>are released from prison. </a:t>
            </a:r>
          </a:p>
        </p:txBody>
      </p:sp>
    </p:spTree>
    <p:extLst>
      <p:ext uri="{BB962C8B-B14F-4D97-AF65-F5344CB8AC3E}">
        <p14:creationId xmlns:p14="http://schemas.microsoft.com/office/powerpoint/2010/main" val="356839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1"/>
          <p:cNvSpPr>
            <a:spLocks noChangeArrowheads="1"/>
          </p:cNvSpPr>
          <p:nvPr/>
        </p:nvSpPr>
        <p:spPr bwMode="auto">
          <a:xfrm>
            <a:off x="5562600" y="550864"/>
            <a:ext cx="58547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Burn Notice because of mystery and intrigue 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900" b="1" dirty="0">
              <a:solidFill>
                <a:srgbClr val="FFFFFF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Intervention because of the addiction and guidance</a:t>
            </a:r>
          </a:p>
        </p:txBody>
      </p:sp>
      <p:pic>
        <p:nvPicPr>
          <p:cNvPr id="446467" name="Picture 2" descr="http://t1.gstatic.com/images?q=tbn:ANd9GcQMcvLnSeLLnmYMaEgwpAaPDLXJty2yZD-GJRplDfRVrH0lc2tQyUil3_U2V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94" y="444500"/>
            <a:ext cx="36623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767774"/>
            <a:ext cx="3643313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Box 1"/>
          <p:cNvSpPr txBox="1">
            <a:spLocks noChangeArrowheads="1"/>
          </p:cNvSpPr>
          <p:nvPr/>
        </p:nvSpPr>
        <p:spPr bwMode="auto">
          <a:xfrm>
            <a:off x="762000" y="2090058"/>
            <a:ext cx="1097579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800" dirty="0">
                <a:solidFill>
                  <a:srgbClr val="FFC000"/>
                </a:solidFill>
              </a:rPr>
              <a:t>I want to be an </a:t>
            </a:r>
            <a:endParaRPr lang="en-US" altLang="en-US" sz="8800" dirty="0" smtClean="0">
              <a:solidFill>
                <a:srgbClr val="FFC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800" dirty="0" smtClean="0">
                <a:solidFill>
                  <a:srgbClr val="FFC000"/>
                </a:solidFill>
              </a:rPr>
              <a:t>addiction specialist.</a:t>
            </a:r>
            <a:endParaRPr lang="en-US" altLang="en-US" sz="8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77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901" y="642714"/>
            <a:ext cx="7411356" cy="5811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Saudi Arabia Magazine </a:t>
            </a:r>
          </a:p>
          <a:p>
            <a:pPr marL="0" indent="0">
              <a:buNone/>
            </a:pPr>
            <a:endParaRPr lang="en-US" sz="3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000" b="1" dirty="0" smtClean="0">
                <a:solidFill>
                  <a:schemeClr val="bg1"/>
                </a:solidFill>
              </a:rPr>
              <a:t>It </a:t>
            </a:r>
            <a:r>
              <a:rPr lang="en-US" sz="6000" b="1" dirty="0">
                <a:solidFill>
                  <a:schemeClr val="bg1"/>
                </a:solidFill>
              </a:rPr>
              <a:t>is intellectual </a:t>
            </a:r>
            <a:r>
              <a:rPr lang="en-US" sz="6000" b="1" dirty="0" smtClean="0">
                <a:solidFill>
                  <a:schemeClr val="bg1"/>
                </a:solidFill>
              </a:rPr>
              <a:t>in </a:t>
            </a:r>
            <a:r>
              <a:rPr lang="en-US" sz="6000" b="1" dirty="0">
                <a:solidFill>
                  <a:schemeClr val="bg1"/>
                </a:solidFill>
              </a:rPr>
              <a:t>scope. It has stories about traveling for supporting people in danger because of war or starving.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Image result for Al Mujta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t="-1" r="17714" b="554"/>
          <a:stretch/>
        </p:blipFill>
        <p:spPr bwMode="auto">
          <a:xfrm>
            <a:off x="185056" y="365125"/>
            <a:ext cx="4060371" cy="623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6" name="Picture 6" descr="http://www.personal-transformation.com/DataStore/Images/3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34" y="269335"/>
            <a:ext cx="3483820" cy="346446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1.prweb.com/prfiles/2013/09/09/11106017/gI_149795_TOM_cover_A4_Fla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00" b="10769"/>
          <a:stretch/>
        </p:blipFill>
        <p:spPr bwMode="auto">
          <a:xfrm>
            <a:off x="2716337" y="247211"/>
            <a:ext cx="2873126" cy="35451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tssydney.com/images/images/mot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34" y="4724400"/>
            <a:ext cx="6312367" cy="16764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dtssydney.com/images/images/sprange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0" t="12436" r="42781" b="8808"/>
          <a:stretch/>
        </p:blipFill>
        <p:spPr bwMode="auto">
          <a:xfrm>
            <a:off x="1746262" y="4191001"/>
            <a:ext cx="2139939" cy="244490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8570" y="327213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1914</a:t>
            </a:r>
          </a:p>
        </p:txBody>
      </p:sp>
    </p:spTree>
    <p:extLst>
      <p:ext uri="{BB962C8B-B14F-4D97-AF65-F5344CB8AC3E}">
        <p14:creationId xmlns:p14="http://schemas.microsoft.com/office/powerpoint/2010/main" val="5221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8218" y="3129602"/>
            <a:ext cx="11881756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6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Realizing </a:t>
            </a: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no matter how long its </a:t>
            </a:r>
            <a:r>
              <a:rPr lang="en-US" sz="6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been, </a:t>
            </a: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 can be recovered and never lose hope.</a:t>
            </a:r>
            <a:endParaRPr lang="en-US" sz="6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Cold case television 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19" y="205423"/>
            <a:ext cx="559117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4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446" y="2130426"/>
            <a:ext cx="10597242" cy="2898774"/>
          </a:xfrm>
        </p:spPr>
        <p:txBody>
          <a:bodyPr/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Pastor studying for a</a:t>
            </a:r>
            <a:r>
              <a:rPr lang="en-US" sz="800" b="1" dirty="0" smtClean="0">
                <a:solidFill>
                  <a:schemeClr val="bg1"/>
                </a:solidFill>
              </a:rPr>
              <a:t/>
            </a:r>
            <a:br>
              <a:rPr lang="en-US" sz="800" b="1" dirty="0" smtClean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/>
            </a: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" b="1" dirty="0" smtClean="0">
                <a:solidFill>
                  <a:schemeClr val="bg1"/>
                </a:solidFill>
              </a:rPr>
              <a:t/>
            </a:r>
            <a:br>
              <a:rPr lang="en-US" sz="800" b="1" dirty="0" smtClean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/>
            </a: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0" b="1" dirty="0" smtClean="0">
                <a:solidFill>
                  <a:schemeClr val="bg1"/>
                </a:solidFill>
              </a:rPr>
              <a:t>Doctorate in Divinity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1291" y="3244334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School counseling student with SRI code.</a:t>
            </a:r>
          </a:p>
        </p:txBody>
      </p:sp>
    </p:spTree>
    <p:extLst>
      <p:ext uri="{BB962C8B-B14F-4D97-AF65-F5344CB8AC3E}">
        <p14:creationId xmlns:p14="http://schemas.microsoft.com/office/powerpoint/2010/main" val="1086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51314"/>
            <a:ext cx="10515600" cy="4229099"/>
          </a:xfrm>
        </p:spPr>
        <p:txBody>
          <a:bodyPr>
            <a:normAutofit fontScale="92500"/>
          </a:bodyPr>
          <a:lstStyle/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About </a:t>
            </a:r>
            <a:r>
              <a:rPr lang="en-US" sz="4800" b="1" dirty="0">
                <a:solidFill>
                  <a:schemeClr val="bg1"/>
                </a:solidFill>
              </a:rPr>
              <a:t>a sports psychologist that helps a star on the pro football team, and then helps other athletes. I love athletics </a:t>
            </a:r>
            <a:r>
              <a:rPr lang="en-US" sz="4800" b="1" dirty="0" smtClean="0">
                <a:solidFill>
                  <a:schemeClr val="bg1"/>
                </a:solidFill>
              </a:rPr>
              <a:t>and </a:t>
            </a:r>
            <a:r>
              <a:rPr lang="en-US" sz="4800" b="1" dirty="0">
                <a:solidFill>
                  <a:schemeClr val="bg1"/>
                </a:solidFill>
              </a:rPr>
              <a:t>that she helps others accomplish their goals. </a:t>
            </a:r>
          </a:p>
          <a:p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necessary rough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7260771" cy="36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567543"/>
            <a:ext cx="146178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prstClr val="white"/>
                </a:solidFill>
              </a:rPr>
              <a:t>    School counseling</a:t>
            </a:r>
          </a:p>
          <a:p>
            <a:r>
              <a:rPr lang="en-US" sz="9600" b="1" dirty="0">
                <a:solidFill>
                  <a:prstClr val="white"/>
                </a:solidFill>
              </a:rPr>
              <a:t> </a:t>
            </a:r>
            <a:r>
              <a:rPr lang="en-US" sz="9600" b="1" dirty="0" smtClean="0">
                <a:solidFill>
                  <a:prstClr val="white"/>
                </a:solidFill>
              </a:rPr>
              <a:t>        student with</a:t>
            </a:r>
          </a:p>
          <a:p>
            <a:r>
              <a:rPr lang="en-US" sz="9600" b="1" dirty="0" smtClean="0">
                <a:solidFill>
                  <a:prstClr val="white"/>
                </a:solidFill>
              </a:rPr>
              <a:t>               SRI </a:t>
            </a:r>
            <a:r>
              <a:rPr lang="en-US" sz="9600" b="1" dirty="0">
                <a:solidFill>
                  <a:prstClr val="white"/>
                </a:solidFill>
              </a:rPr>
              <a:t>code.</a:t>
            </a:r>
          </a:p>
        </p:txBody>
      </p:sp>
    </p:spTree>
    <p:extLst>
      <p:ext uri="{BB962C8B-B14F-4D97-AF65-F5344CB8AC3E}">
        <p14:creationId xmlns:p14="http://schemas.microsoft.com/office/powerpoint/2010/main" val="7647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1"/>
          <p:cNvSpPr>
            <a:spLocks noChangeArrowheads="1"/>
          </p:cNvSpPr>
          <p:nvPr/>
        </p:nvSpPr>
        <p:spPr bwMode="auto">
          <a:xfrm>
            <a:off x="4648200" y="374650"/>
            <a:ext cx="57912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</a:rPr>
              <a:t>Boy Meets the World addresses serious life issues and transitions, supportive family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</a:rPr>
              <a:t>American Idol-people transform from everyday citizen to superstars. People find their place in the world. </a:t>
            </a:r>
          </a:p>
        </p:txBody>
      </p:sp>
      <p:pic>
        <p:nvPicPr>
          <p:cNvPr id="448516" name="Picture 2" descr="http://t3.gstatic.com/images?q=tbn:ANd9GcTh4YwYg-2oBIWvuI3F2FD-tXSnoHcqmY4gvai5QxO0ITQJlhS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500766"/>
            <a:ext cx="21463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17" name="Picture 4" descr="http://t0.gstatic.com/images?q=tbn:ANd9GcTagZVHmM7vp53xmEYpcdNPfi-b5M-QhJpoRJUPLe5K-5ftom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4127500"/>
            <a:ext cx="2476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7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extBox 1"/>
          <p:cNvSpPr txBox="1">
            <a:spLocks noChangeArrowheads="1"/>
          </p:cNvSpPr>
          <p:nvPr/>
        </p:nvSpPr>
        <p:spPr bwMode="auto">
          <a:xfrm>
            <a:off x="1534888" y="998766"/>
            <a:ext cx="1147898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</a:rPr>
              <a:t>I want to become a clinical mental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</a:rPr>
              <a:t>health counselor and work with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</a:rPr>
              <a:t>people who need to make big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4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</a:rPr>
              <a:t>changes in their lives. </a:t>
            </a:r>
          </a:p>
        </p:txBody>
      </p:sp>
    </p:spTree>
    <p:extLst>
      <p:ext uri="{BB962C8B-B14F-4D97-AF65-F5344CB8AC3E}">
        <p14:creationId xmlns:p14="http://schemas.microsoft.com/office/powerpoint/2010/main" val="197487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1"/>
          <p:cNvSpPr>
            <a:spLocks noChangeArrowheads="1"/>
          </p:cNvSpPr>
          <p:nvPr/>
        </p:nvSpPr>
        <p:spPr bwMode="auto">
          <a:xfrm>
            <a:off x="1600201" y="3394076"/>
            <a:ext cx="963385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Big Bang </a:t>
            </a:r>
            <a:r>
              <a:rPr lang="en-US" altLang="en-US" b="1" dirty="0" smtClean="0">
                <a:solidFill>
                  <a:srgbClr val="FFFFFF"/>
                </a:solidFill>
              </a:rPr>
              <a:t>Theory- </a:t>
            </a:r>
            <a:r>
              <a:rPr lang="en-US" altLang="en-US" b="1" dirty="0">
                <a:solidFill>
                  <a:srgbClr val="FFFFFF"/>
                </a:solidFill>
              </a:rPr>
              <a:t>people with great knowledge but no social skills, Penny teaches them about social skills and relationships though they sometimes consider her unintelligent because she lacks a degree or any scientific aptitudes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450563" name="Picture 2" descr="http://poptimal.com/wp-content/uploads/2009/11/bigbangtheory97990_WB_009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814"/>
            <a:ext cx="502920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5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extBox 1"/>
          <p:cNvSpPr txBox="1">
            <a:spLocks noChangeArrowheads="1"/>
          </p:cNvSpPr>
          <p:nvPr/>
        </p:nvSpPr>
        <p:spPr bwMode="auto">
          <a:xfrm>
            <a:off x="1447801" y="1660072"/>
            <a:ext cx="935063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800" b="1" dirty="0">
                <a:solidFill>
                  <a:srgbClr val="FFFFFF"/>
                </a:solidFill>
              </a:rPr>
              <a:t>I want to </a:t>
            </a:r>
            <a:r>
              <a:rPr lang="en-US" altLang="en-US" sz="8800" b="1" dirty="0" smtClean="0">
                <a:solidFill>
                  <a:srgbClr val="FFFFFF"/>
                </a:solidFill>
              </a:rPr>
              <a:t>work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800" b="1" dirty="0" smtClean="0">
                <a:solidFill>
                  <a:srgbClr val="FFFFFF"/>
                </a:solidFill>
              </a:rPr>
              <a:t>in </a:t>
            </a:r>
            <a:r>
              <a:rPr lang="en-US" altLang="en-US" sz="8800" b="1" dirty="0">
                <a:solidFill>
                  <a:srgbClr val="FFFFFF"/>
                </a:solidFill>
              </a:rPr>
              <a:t>residence life. </a:t>
            </a:r>
          </a:p>
        </p:txBody>
      </p:sp>
    </p:spTree>
    <p:extLst>
      <p:ext uri="{BB962C8B-B14F-4D97-AF65-F5344CB8AC3E}">
        <p14:creationId xmlns:p14="http://schemas.microsoft.com/office/powerpoint/2010/main" val="3527653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1"/>
          <p:cNvSpPr>
            <a:spLocks noChangeArrowheads="1"/>
          </p:cNvSpPr>
          <p:nvPr/>
        </p:nvSpPr>
        <p:spPr bwMode="auto">
          <a:xfrm>
            <a:off x="489857" y="152407"/>
            <a:ext cx="1017814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</a:rPr>
              <a:t>Doctor Who is always wondering if he is making the right decision and thinks greatly before he does anything.</a:t>
            </a:r>
          </a:p>
        </p:txBody>
      </p:sp>
      <p:pic>
        <p:nvPicPr>
          <p:cNvPr id="452611" name="Picture 4" descr="http://1.bp.blogspot.com/_0NGs2aX56uk/TILvyI_EvgI/AAAAAAAAAEs/oD0tByG4WQM/s1600/tenna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3581400"/>
            <a:ext cx="17573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2612" name="Picture 2" descr="http://homepage.mac.com/akiste/iblog/C2076943558/E20090821105936/Media/doctor_who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05200"/>
            <a:ext cx="55197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676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TextBox 1"/>
          <p:cNvSpPr txBox="1">
            <a:spLocks noChangeArrowheads="1"/>
          </p:cNvSpPr>
          <p:nvPr/>
        </p:nvSpPr>
        <p:spPr bwMode="auto">
          <a:xfrm>
            <a:off x="946941" y="1758048"/>
            <a:ext cx="1030923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>
                <a:solidFill>
                  <a:srgbClr val="FFFFFF"/>
                </a:solidFill>
              </a:rPr>
              <a:t>I think that I would </a:t>
            </a:r>
            <a:r>
              <a:rPr lang="en-US" altLang="en-US" sz="6600" b="1" dirty="0" smtClean="0">
                <a:solidFill>
                  <a:srgbClr val="FFFFFF"/>
                </a:solidFill>
              </a:rPr>
              <a:t>like </a:t>
            </a:r>
            <a:r>
              <a:rPr lang="en-US" altLang="en-US" sz="6600" b="1" dirty="0">
                <a:solidFill>
                  <a:srgbClr val="FFFFFF"/>
                </a:solidFill>
              </a:rPr>
              <a:t>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>
                <a:solidFill>
                  <a:srgbClr val="FFFFFF"/>
                </a:solidFill>
              </a:rPr>
              <a:t>specialize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800" b="1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>
                <a:solidFill>
                  <a:srgbClr val="FFFFFF"/>
                </a:solidFill>
              </a:rPr>
              <a:t>career counseling.</a:t>
            </a:r>
          </a:p>
        </p:txBody>
      </p:sp>
    </p:spTree>
    <p:extLst>
      <p:ext uri="{BB962C8B-B14F-4D97-AF65-F5344CB8AC3E}">
        <p14:creationId xmlns:p14="http://schemas.microsoft.com/office/powerpoint/2010/main" val="2969125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590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9600" b="1" dirty="0">
                <a:solidFill>
                  <a:schemeClr val="bg1"/>
                </a:solidFill>
                <a:latin typeface="Aharoni" panose="02010803020104030203" pitchFamily="2" charset="-79"/>
                <a:ea typeface="DejaVu Serif Condensed" panose="02060606050605020204" pitchFamily="18" charset="0"/>
                <a:cs typeface="Aharoni" panose="02010803020104030203" pitchFamily="2" charset="-79"/>
              </a:rPr>
              <a:t>INTER  EST</a:t>
            </a:r>
          </a:p>
        </p:txBody>
      </p:sp>
    </p:spTree>
    <p:extLst>
      <p:ext uri="{BB962C8B-B14F-4D97-AF65-F5344CB8AC3E}">
        <p14:creationId xmlns:p14="http://schemas.microsoft.com/office/powerpoint/2010/main" val="23224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g;base64,/9j/4AAQSkZJRgABAQAAAQABAAD/2wCEAAkGBg8PDw8PDQ8PDw4PDw8PDRANDw8NDw0NFBAVFBQQFBQXHCYeFxkjGRQUHy8gIycpLCwsFR4xNTAqNSYrLCkBCQoKDgwOFA8PFiwcFBwpKSkpKSkpKSkpKSkpKSwpKSkpKSkpKSwpKSkpKSkpKSkpKSwsKSkpLCkpKSkpKSkpKf/AABEIARYAtQMBIgACEQEDEQH/xAAcAAABBAMBAAAAAAAAAAAAAAAAAQIDBwQFBgj/xABNEAABAwICBAgICQkIAwEAAAABAAIDBBEFEgYHITETFEFRUmGR0SIyU3Fyc4GhFyQ0NUKSscHhFiMlVGKissLwFRgzVYKTlNJDRPEI/8QAFwEBAQEBAAAAAAAAAAAAAAAAAAECA//EAB8RAQABBAMBAQEAAAAAAAAAAAABAhESMRMhYVFBA//aAAwDAQACEQMRAD8ApBIlQqBCEIBCEKAQhCAQhKgRCEqBEJUiAQlSIBCEIBCVIgEIQqBCEIBCEIBCEqgEIQgEIQgEIQgEIQgEIQgEIQgEIQgEIQgRCEKgQhCgEJUKhEqEKAQlQgRCVCASJUIBCEIBCEIBIlQgEiVCASJUIESJUIEQlQqBC2GA0TZqiON/iuO2ytCPVvRHe0+5Yqrs1EXU+EtlcrdWdD0Xe5SN1Y0HRd7lnkj4uKlrJbK6vgwoOi73I+C+g6LvcnJHwxUrZFldY1YUHRd7kvwY0HQPuU5PDFSdkWV1/BlQdA+5HwZUHQPuV5PDFSlkWV1fBnQdA+5L8GVB0D7lOTwxUpZFldY1Z0HQPu7k74NaDyZ93cryR8MVJWRZXd8GuH+TPu7kDVph/kz+73KchipGyLK7/gzw/oH93uSfBlh/Qd+73K8nhipGySyvA6s8P6B/d7k06tMP8m7tb3JyGKkbJLK7jq1w/wAm7tb3KN+rbD/Ju7R3JyGKlULrNOcDhpJ2xQtszLm22vc23kbxs95QtxVdmYa3RAfHYfSV6xsVGaGD49D6SvpjVy/ptunRWtUgala1PDVzU3KnZU4NTg1BHlRlT5HtaLuIaOcmwRHI1wu1wcOogoGZEmRT5UmVBBkS5FNkRlQQ5EZFNlRlVEWRKGKXKlyoIsiMqmypMqCEtTS1TlqYWoMdzVG5qyXNUbmoKi1pD42z1QSp2tQfG2eqCF1p0zLnNCh8eg9JX61qoPQf5fB5+5egWhZr2tOgGp4CAE8Bc1IGp1k4BEmxpPUfsVFdaTYs+WZ7A48GxxDW8mzlUGAYq6CZpuchIDxfYWnlWBNtc4nlJ+1NAVFutF9qXKsXBHOdTQl/jZBf7lnZVERZUZVLlRlQRZUZVLlRlQR5UuVPyosgZlSZVJZFkERamFqnITC1BAWqNzVkOao3NRVPa1vljPVBCdrYHxxnqghdadMy5vQb5fB6XcvQYavPugY/SEHpdy9CgLH9NrToAJxIAJO4C58yAFrtIcSFPA473Puxo6yN6wrUzadsDrNiJaCQSXAXHOFNLp1BbwWSE25bDbzLhilstAkdmcTzklLEy7gBvJACQBT0c/ByMeACWODrHcbILWpI8sbAd4Y0Hz2U1lh4PizKmMPZsI2Oad7XLPsiGWRZPsiyBlkWT7IsgZZFk+yMqBlkmVSZUmVBGQmkKUtTSEEJCY5qnLUxzUFM62h8cZ6ruQl1tj44z1QQulOklzWgPzhB5+5ehwF551fj9I0/n+8L0SAs17WNEsq80oxXh5iG+JHdres8pXZaS1fBU0hGwuGRvnK4DDKEzysjG9x2nmHKVhWIAlst5pPSRQvjgiH+Gzw3crnHbtXLYriggDbNzyPcGxxg2Ljf+u1UZwCUBaitxiaFgkkp2hlwCOGBfc9WVO/t1zpRFDCZHcG177uDODuL2OzrHalku3dPUvjN2OI3XsSL251auF1XDQxyWtnaCQNtjyqj4Malkc6OOAOkjJEn50CNm2wGa1ydh5F2uhmnjWCajqonRywQTVLXNeJGOiYzO4Xt4JtuuPxti6xbIsuAwvWHHBR0j5eMzT1z5nQsqZo3FkbJCwufK2Noay7TuaTvWzo9YLHVENPJE0id2RktLLJUxxyEgBsodEwtBJG3aEsl3WWRZcvhemc1cJJMOoeGp45HR8LPUspTK9oBIYzK47iPGtvUOm+k9fQ08VTFTRtia+E1XCStlc0OJBiAaNhvbwwSNu5LDr7IyqDC6mSWMPlibCXbWtbMKgOjIBa7MGjffdZZeVFR5UZVJlRlQQlqaWqctTC1BCWqNzVkFqjcEFK63flkfqu5CXW8Pjkfqu5C3COa1ej9I0/n+8L0UAvO2rv5xg8/3hei2rNe1jTlNPZ7MiZzuLj7B+KwtA6TNO953MZs852I07mBmYzos2+0qGi0gbh1C+VreFqqmXgaKAbXTTWAGwbcoLgT7BvIWFYelkrW1kwc9t7g2LgDYtBAXFwYaJ5ZJqxzRezYWNlH5toNwbg7/wAVNpPQRUhBqxx2vmJkqnFxsJnbXhpH0W7G9ZBts3Yc+FUz6UymA08jriJtyXOfuaADvuepbiGW1iwqlDg5zuEcPFM0xly+YE2WTRUtPE97mObnlN3l0gcSbnnOzeuYxvDoKWmjjyNdUP8AGfygDa4j22AWrwLCzVVVPTj/AM0rGEgbmk+EfYLn2K2vGy66MX0BoJKcTwuENVwbXSmCoMfDbLnM0G1+uy4CrpuCbJFRsaXTsMcs7523DXGzmkuNzcfarKm0EwyTEoqaOigbFBRyz1Qa0+G6Z3AwMJve4DZXbNtwCq9091YmjkL6K8tM+5Y0kOeyxs5od9Kx9vnUFo4ZoxQOoKGCZ8Uj6WJvBTwzGCWOU7Xvjka4Obd1/dcLY0OC0sUom43UTSNBa01OISzNa07xkLsp9oK8/wCgdBDLidJFVMa6F0rhKyQWaQI3HK72gKy58NweHG3YdPQUwhqIIDTuykcHUuDvAvfc/YB+0BzqzCOrl0Tw8ySSwyyUr5Tml4jWvpWyu6TmNdlv12Wc7CaJ1IaKV4mp3NyuE9S6V5F7j8452a4IBG3ZbYqG0r0CmosQbRRsMjah7eIuI/xWPdlDSek0mx7dxC7jTXU8xlFFJh7c1TSwhtS1ouaxouXSgdO+Y25Rs3gXWFg4JhVPRjLFVTPZkaxkdRV8OyJjdwYD4vN5ltONxeVj/wBxneqZ1PaF01Uyqq6+GOWBloohKPADgM8kmzmbkH+opNW2iFNildW1UlMwYex0jYYbEMLpbhjBy+DHt37y0qWLro43F5SP/cZ3pONxeUj+uzvVOYnoOzDXGupaanxjCn3MjHgSSwNBIJD2cg2jMARs8IcqgqNBcPxaN1RgErY5gM02H1BDXM9Am9h7S3rbuQuunjUXlI/rt71IWqtNH9AaKhwiSqxWjikqWMmqJBMLujAFo4dht9Fvtel1R6fcYYMPq3fGI2/FXk/40TR/hek0budo/Z2rLdY5aonhZJaonhBSOt/5ZH6ruQna4R8dj9V3IWo0OY1dfOMHn+9q9FsXnTVz84wef+Zq9FtWatkacDrGqYoZBI6zbR3eeV22wFudabAWcBTvxzEdh4N0eFQnbwMZv+dA6Trmx6yeUWwNOaKfEapxbI1sTTZjMriSRsubLExrRvEZYadtTXmWLLmije12WMDwRYeYKRYLguMGsjkLjllDnA5dpaHXLXC/9bFqsFp5HVz21by+SFpMeY7CbgBzRzWN9n3JaXRGpiJMVSGEixLQ4XCfLolVPeJHVQL2+K6z8wHUQeta677O2LpLhFVLUOe2N0jLNEZZYgNA3Hm23Xa6qMDhoeM4liUkcPAx5Iw8g8GHbXP2b3G2UNG3aedaBuDYgBbjw9rLnt3qfCdWtTXy8HJXAENLgXskk3cgGYWS/wCXLLO0SxYPpsRxqRpY2ofLLEH+M2jpIyyNp6yWyHzuVG4ZpjVQF4z8JFK90ksMpLozI43c9vQdc7x7bq2BqqxXi3ExjZFLk4LgRA4R8Hyttm3LUf3epv8AMIv+O/8A7p0nbRYZiFHVSslY3JUsvYO2P2gg7RseNv8A8Wh05r5Ja4ue4lzIoWNdexAa3Yb8+1d4P/z5OCCMRiBG0EU8gIPP460mkuqmshkzT1LJQQAJeDcMwAsAdu9Ook7lY2rzSmDFaWKWqEZrcPvwj3gXZeMt4yOYOZmv1g9SrqLWvLHjM1c3M+jlcIXQ330bCRG5o5Hja/zucNxWZolquqZWzGnxFkDnxPgnaIXnPBJsc0nNtBt7lm/3fJv8wh/48n/dOjt1enGMU8GCSPw4My4i7g6fgBbhZKlxMjgOkW8Js5DsWVQR0uj+Dxtqy5oAAqDCM0j6qbxsu0btoB5Axc1T6mcQjZCxmLMaynmNRTjgHkQzm13tu7YfBB8+3lKnxjVRitaxsdZjQnYx2djZIX2a+1s2x2+xPaoMXR3T/R7Ds4o/7RY2Tx2PD5Yy7pZXSEB3WFDX6J0mKNOJ6NTcBVxuzSQNPFyJOcC/5p5+o7q2qH+73P8A5hD/AMeT/ssvCtSuIUknC0mLMglsW5o4ZGktO9p8KxHUVRuaKWXHMHqaKoLoMRhyw1TXjgzxhhD43vbyMflF/wDVbcFRBE1LP9OGop5fRfFMx32ghXh8HWN8Lw4xwCYx8EZBAQ50V7hhI3gHdfdttvK1GJ6kK2pldPUYnFLM+2d7oHhzrAAXseYDsSJR2Or/AE1ZilKHGzaqKzaqMbPC5JWjousfMbjk29I8KtNGdUddh1VHUwV8F27HsMMobNEfGjdt3G3sIB5FZzwoqj9cY+Ox+q7kJdcvy2P1XclVhXK6uPnGH+vpNXooC4tzhedtW3zjD/X0mr0UxSrZGnLYBgPBVsvCWdkbmjvy5jvWBprGxs0cbBYNj3cgu4ld4GC97C9rX5bKtNIqzhqmRw3A5W+YbFhprgnAJAnBQOC6PQeUNqwCNrmuaOo7/uXOhbrRKTLWQ9biO0EILSAS2SgJbLohtlBWUTJmOjkF2uFj1dYWTZFlBXdXG/CqoOju6J43O+k3lB67rtsLxJlTGJI9x2EHe13KFHjOAxVbQJLgt8Vzd4SYRhQpI+Da4uYXF13WBBKkdDY2RZKhaCWRZOQiGEJpCksmkIInBRPCncFE8IKO1zD47F6ruQn65x8di9V3ISFclq0+cof6+k1eio1521Z/OUP9fSavRLEq2kaY2M1ohp5H8oaQ30jsCq8m5urUxHC2VDODkvlvcZTbauL0h0W4q0SNfmYXZbEWcFmVhoAnhNCcFlTgszDKjg5o39F7T71iBPZvQXVG64BG4gEJ9lr8AnL6aFzgQ7IAQRY3GxbFdGSWSWTrIQNskITklkEXi+j9n4KRLZR+L6Pbb8EU9CVCBE0pyaUDHKJ6lKjciKQ10fLYvVdyEuuj5bF6ruQkK5LVkP0lD5v5mr0TGvO+rH5yi838zV6JjSraRpK1a3Sil4SklA3tAeP9Jv8AZdbNqJo8zHNP0mkdoUVUAC7nAdEKeanjlkz5nAk5XWG8riZWWc4cxI96s3QuXNRx/slzfff71mFclpXgLKWRnBZsj23GY38IHb9y1uEn8/FfyjP4l32muH8LSlw8aI5x6O4qu6aTK9ruZwPYUkXU0J1lFTShzGuG5zQR7QpltkiLJUIG2QnWRZAyyCE6yLIIPF9H+FSJxCiPg+j/AA/ggemlOKaUUwqJylconIikddHy2L1XclSa6D8di9V3IVhXJ6sR+kofZ/G1eiI1541X/OUXm/navQ0ZUq2kaZDVI1RNUrVFVRi7MtRMOaR/2rvdA5QaWw3tkdf22K43SqDJVy/tEOHtF1utXtXaSWI7nNDh5wfxWY2rup4BIxzHeK5pafMQqpxnDHU0zo3chu09Jp3FWyCuV0+w7NEydo2sOV3ond7/ALVZSEmguP528WkPhMH5s87eb2LsAqYw2sMM0cjTta4H2coVxwShzWuG5wBHmISCUqVIlWgiEqRAiEqRAhSFKUhREJ8H0faSPwTinFQuOXzfYgHKJxT3FROKClNc/wAsi9V3JUmuf5ZF6ruSpCuS1YfOUXm/mavQkbl571Z7MQjPV/M1X5DIlW0jTYMKlaVisep2uUVxun1LaSKUfSaWnzg9xWNoN8rHoP8AsXR6YUfCUriN8ZDx5tx+1c1oQfjbfQf9iz+qstpUdZTNljfG7c9pH4pQU8FbZVFW0joZXxu2FjiPxVoaK1XCUkJ5Q3KfYbLndOsIuG1LBtFmyW5uQ/ctjoFNelLejI73gFZjaupBTrqMFLdaQ+6S6bdJdA+6S6ZdJmQPumkppKQuQanFNIRDLHEGZi9wabHaL9S2ea471zWldYynlppzGHFrn33Bx2bNvUtc/WMLG0HhfR8PZ7dil1dc45fR/h/BIXLgjrGmvtijI5vCWiq9KpzOJmOLAHAtjDiWDnFuZLlmBrmPxyL1XclWv1mYuyqnglZ5KzgdlnbLhCsK0WrnZWNPV/MFd8FQqN0FflqWndsP2tVt0le3pDtCVbSNOlilWUx60sFa3pN7Qs2OsZ0m/WCyNhMwPY5h3OaWn2hcHoyeCrmtPSez22IXasq2dJv1gq9rqnLVSSRndKXNI86SQtUFPBWtw7E2yxMkuAXNBIJGw8qyxVN6Q7QtIbi0QfTzNO4xu9wuuV0DxIMfJC42z2LL8rhydi618zHNILhYgg7RuKquW8crspsWPNiOoqT0sLiDkuZazDa8PhicXC5Y0nby22rK403pDtC0jJzJMyx+NN5x2hJxlvOO1BkZkmZY/GG847UcYbzjtQT5khcoOHbzjtWHi2LNgidIbEjxRfe48ig5XWDPeWNvRZftP4LjnLcytnrpXPO02vc7GtaORaidmVxbcGxtcbistMZ6gettiGHiOGGS+2QOJHINuxYdBG100bXeKXC9/PuQcvpA3bHf9r7kLfa0o2MqomxhrWiPYG7uRC1GhX0MzmWLHFpG4g2IWU3F6jy0n1isEFJwvUusw53bNuM1Hl5PrFSDG6ny8n1lqRP1Jwn6lnHxbtsMeqvLyfWR/bdT5eTtWqFR1e9Lxnq96Yx8W7cNx6qG6eTtCeNIary8natIKnqThUjmTHwu3f5Q1f6xJ2hM/tyqP/nk7R3LUcbHMUccHMVMY+F28bpBVj/2JO0dyf8AlDV/rEnaO5aHjg5kvHBzH3Jj4Xb0aQ1X6xJ2juR+UVX+sSdo7louODmPajjg5j7kx8Lt7+UlX+sSdo7kflHV/rEnaO5aLjg5vsSccHMmPhdvDpJV/rEnaO5RS4/VOFjPIR5x3LTmsHMfck42OY+5XHwu2ox2qG6d4+r3KJ2NVPlndje5a41Q5immpHMmPhdsXY5VHYZ325L5e5RnF6jyzv3e5YJqBzFIJh1+xXHxLp6iumkN3yOcec77JVjukHX7kK2S6LPs9iizJUKgzJc5QhEAcUuYpEKKMxS5ihCIM5RwhSIQLwhRnKEIDOUcIUIQLnKTMUiEC5ykzFCEBnSZkqFQmdGdCEDy5CEKD//Z"/>
          <p:cNvSpPr>
            <a:spLocks noChangeAspect="1" noChangeArrowheads="1"/>
          </p:cNvSpPr>
          <p:nvPr/>
        </p:nvSpPr>
        <p:spPr bwMode="auto">
          <a:xfrm>
            <a:off x="1587501" y="-1274763"/>
            <a:ext cx="17240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4" descr="data:image/jpg;base64,/9j/4AAQSkZJRgABAQAAAQABAAD/2wCEAAkGBg8PDw8PDQ8PDw4PDw8PDRANDw8NDw0NFBAVFBQQFBQXHCYeFxkjGRQUHy8gIycpLCwsFR4xNTAqNSYrLCkBCQoKDgwOFA8PFiwcFBwpKSkpKSkpKSkpKSkpKSwpKSkpKSkpKSwpKSkpKSkpKSkpKSwsKSkpLCkpKSkpKSkpKf/AABEIARYAtQMBIgACEQEDEQH/xAAcAAABBAMBAAAAAAAAAAAAAAAAAQIDBwQFBgj/xABNEAABAwICBAgICQkIAwEAAAABAAIDBBEFEgYHITETFEFRUmGR0SIyU3Fyc4GhFyQ0NUKSscHhFiMlVGKissLwFRgzVYKTlNJDRPEI/8QAFwEBAQEBAAAAAAAAAAAAAAAAAAECA//EAB8RAQABBAMBAQEAAAAAAAAAAAABAhESMRMhYVFBA//aAAwDAQACEQMRAD8ApBIlQqBCEIBCEKAQhCAQhKgRCEqBEJUiAQlSIBCEIBCVIgEIQqBCEIBCEIBCEqgEIQgEIQgEIQgEIQgEIQgEIQgEIQgEIQgRCEKgQhCgEJUKhEqEKAQlQgRCVCASJUIBCEIBCEIBIlQgEiVCASJUIESJUIEQlQqBC2GA0TZqiON/iuO2ytCPVvRHe0+5Yqrs1EXU+EtlcrdWdD0Xe5SN1Y0HRd7lnkj4uKlrJbK6vgwoOi73I+C+g6LvcnJHwxUrZFldY1YUHRd7kvwY0HQPuU5PDFSdkWV1/BlQdA+5HwZUHQPuV5PDFSlkWV1fBnQdA+5L8GVB0D7lOTwxUpZFldY1Z0HQPu7k74NaDyZ93cryR8MVJWRZXd8GuH+TPu7kDVph/kz+73KchipGyLK7/gzw/oH93uSfBlh/Qd+73K8nhipGySyvA6s8P6B/d7k06tMP8m7tb3JyGKkbJLK7jq1w/wAm7tb3KN+rbD/Ju7R3JyGKlULrNOcDhpJ2xQtszLm22vc23kbxs95QtxVdmYa3RAfHYfSV6xsVGaGD49D6SvpjVy/ptunRWtUgala1PDVzU3KnZU4NTg1BHlRlT5HtaLuIaOcmwRHI1wu1wcOogoGZEmRT5UmVBBkS5FNkRlQQ5EZFNlRlVEWRKGKXKlyoIsiMqmypMqCEtTS1TlqYWoMdzVG5qyXNUbmoKi1pD42z1QSp2tQfG2eqCF1p0zLnNCh8eg9JX61qoPQf5fB5+5egWhZr2tOgGp4CAE8Bc1IGp1k4BEmxpPUfsVFdaTYs+WZ7A48GxxDW8mzlUGAYq6CZpuchIDxfYWnlWBNtc4nlJ+1NAVFutF9qXKsXBHOdTQl/jZBf7lnZVERZUZVLlRlQRZUZVLlRlQR5UuVPyosgZlSZVJZFkERamFqnITC1BAWqNzVkOao3NRVPa1vljPVBCdrYHxxnqghdadMy5vQb5fB6XcvQYavPugY/SEHpdy9CgLH9NrToAJxIAJO4C58yAFrtIcSFPA473Puxo6yN6wrUzadsDrNiJaCQSXAXHOFNLp1BbwWSE25bDbzLhilstAkdmcTzklLEy7gBvJACQBT0c/ByMeACWODrHcbILWpI8sbAd4Y0Hz2U1lh4PizKmMPZsI2Oad7XLPsiGWRZPsiyBlkWT7IsgZZFk+yMqBlkmVSZUmVBGQmkKUtTSEEJCY5qnLUxzUFM62h8cZ6ruQl1tj44z1QQulOklzWgPzhB5+5ehwF551fj9I0/n+8L0SAs17WNEsq80oxXh5iG+JHdres8pXZaS1fBU0hGwuGRvnK4DDKEzysjG9x2nmHKVhWIAlst5pPSRQvjgiH+Gzw3crnHbtXLYriggDbNzyPcGxxg2Ljf+u1UZwCUBaitxiaFgkkp2hlwCOGBfc9WVO/t1zpRFDCZHcG177uDODuL2OzrHalku3dPUvjN2OI3XsSL251auF1XDQxyWtnaCQNtjyqj4Malkc6OOAOkjJEn50CNm2wGa1ydh5F2uhmnjWCajqonRywQTVLXNeJGOiYzO4Xt4JtuuPxti6xbIsuAwvWHHBR0j5eMzT1z5nQsqZo3FkbJCwufK2Noay7TuaTvWzo9YLHVENPJE0id2RktLLJUxxyEgBsodEwtBJG3aEsl3WWRZcvhemc1cJJMOoeGp45HR8LPUspTK9oBIYzK47iPGtvUOm+k9fQ08VTFTRtia+E1XCStlc0OJBiAaNhvbwwSNu5LDr7IyqDC6mSWMPlibCXbWtbMKgOjIBa7MGjffdZZeVFR5UZVJlRlQQlqaWqctTC1BCWqNzVkFqjcEFK63flkfqu5CXW8Pjkfqu5C3COa1ej9I0/n+8L0UAvO2rv5xg8/3hei2rNe1jTlNPZ7MiZzuLj7B+KwtA6TNO953MZs852I07mBmYzos2+0qGi0gbh1C+VreFqqmXgaKAbXTTWAGwbcoLgT7BvIWFYelkrW1kwc9t7g2LgDYtBAXFwYaJ5ZJqxzRezYWNlH5toNwbg7/wAVNpPQRUhBqxx2vmJkqnFxsJnbXhpH0W7G9ZBts3Yc+FUz6UymA08jriJtyXOfuaADvuepbiGW1iwqlDg5zuEcPFM0xly+YE2WTRUtPE97mObnlN3l0gcSbnnOzeuYxvDoKWmjjyNdUP8AGfygDa4j22AWrwLCzVVVPTj/AM0rGEgbmk+EfYLn2K2vGy66MX0BoJKcTwuENVwbXSmCoMfDbLnM0G1+uy4CrpuCbJFRsaXTsMcs7523DXGzmkuNzcfarKm0EwyTEoqaOigbFBRyz1Qa0+G6Z3AwMJve4DZXbNtwCq9091YmjkL6K8tM+5Y0kOeyxs5od9Kx9vnUFo4ZoxQOoKGCZ8Uj6WJvBTwzGCWOU7Xvjka4Obd1/dcLY0OC0sUom43UTSNBa01OISzNa07xkLsp9oK8/wCgdBDLidJFVMa6F0rhKyQWaQI3HK72gKy58NweHG3YdPQUwhqIIDTuykcHUuDvAvfc/YB+0BzqzCOrl0Tw8ySSwyyUr5Tml4jWvpWyu6TmNdlv12Wc7CaJ1IaKV4mp3NyuE9S6V5F7j8452a4IBG3ZbYqG0r0CmosQbRRsMjah7eIuI/xWPdlDSek0mx7dxC7jTXU8xlFFJh7c1TSwhtS1ouaxouXSgdO+Y25Rs3gXWFg4JhVPRjLFVTPZkaxkdRV8OyJjdwYD4vN5ltONxeVj/wBxneqZ1PaF01Uyqq6+GOWBloohKPADgM8kmzmbkH+opNW2iFNildW1UlMwYex0jYYbEMLpbhjBy+DHt37y0qWLro43F5SP/cZ3pONxeUj+uzvVOYnoOzDXGupaanxjCn3MjHgSSwNBIJD2cg2jMARs8IcqgqNBcPxaN1RgErY5gM02H1BDXM9Am9h7S3rbuQuunjUXlI/rt71IWqtNH9AaKhwiSqxWjikqWMmqJBMLujAFo4dht9Fvtel1R6fcYYMPq3fGI2/FXk/40TR/hek0budo/Z2rLdY5aonhZJaonhBSOt/5ZH6ruQna4R8dj9V3IWo0OY1dfOMHn+9q9FsXnTVz84wef+Zq9FtWatkacDrGqYoZBI6zbR3eeV22wFudabAWcBTvxzEdh4N0eFQnbwMZv+dA6Trmx6yeUWwNOaKfEapxbI1sTTZjMriSRsubLExrRvEZYadtTXmWLLmije12WMDwRYeYKRYLguMGsjkLjllDnA5dpaHXLXC/9bFqsFp5HVz21by+SFpMeY7CbgBzRzWN9n3JaXRGpiJMVSGEixLQ4XCfLolVPeJHVQL2+K6z8wHUQeta677O2LpLhFVLUOe2N0jLNEZZYgNA3Hm23Xa6qMDhoeM4liUkcPAx5Iw8g8GHbXP2b3G2UNG3aedaBuDYgBbjw9rLnt3qfCdWtTXy8HJXAENLgXskk3cgGYWS/wCXLLO0SxYPpsRxqRpY2ofLLEH+M2jpIyyNp6yWyHzuVG4ZpjVQF4z8JFK90ksMpLozI43c9vQdc7x7bq2BqqxXi3ExjZFLk4LgRA4R8Hyttm3LUf3epv8AMIv+O/8A7p0nbRYZiFHVSslY3JUsvYO2P2gg7RseNv8A8Wh05r5Ja4ue4lzIoWNdexAa3Yb8+1d4P/z5OCCMRiBG0EU8gIPP460mkuqmshkzT1LJQQAJeDcMwAsAdu9Ook7lY2rzSmDFaWKWqEZrcPvwj3gXZeMt4yOYOZmv1g9SrqLWvLHjM1c3M+jlcIXQ330bCRG5o5Hja/zucNxWZolquqZWzGnxFkDnxPgnaIXnPBJsc0nNtBt7lm/3fJv8wh/48n/dOjt1enGMU8GCSPw4My4i7g6fgBbhZKlxMjgOkW8Js5DsWVQR0uj+Dxtqy5oAAqDCM0j6qbxsu0btoB5Axc1T6mcQjZCxmLMaynmNRTjgHkQzm13tu7YfBB8+3lKnxjVRitaxsdZjQnYx2djZIX2a+1s2x2+xPaoMXR3T/R7Ds4o/7RY2Tx2PD5Yy7pZXSEB3WFDX6J0mKNOJ6NTcBVxuzSQNPFyJOcC/5p5+o7q2qH+73P8A5hD/AMeT/ssvCtSuIUknC0mLMglsW5o4ZGktO9p8KxHUVRuaKWXHMHqaKoLoMRhyw1TXjgzxhhD43vbyMflF/wDVbcFRBE1LP9OGop5fRfFMx32ghXh8HWN8Lw4xwCYx8EZBAQ50V7hhI3gHdfdttvK1GJ6kK2pldPUYnFLM+2d7oHhzrAAXseYDsSJR2Or/AE1ZilKHGzaqKzaqMbPC5JWjousfMbjk29I8KtNGdUddh1VHUwV8F27HsMMobNEfGjdt3G3sIB5FZzwoqj9cY+Ox+q7kJdcvy2P1XclVhXK6uPnGH+vpNXooC4tzhedtW3zjD/X0mr0UxSrZGnLYBgPBVsvCWdkbmjvy5jvWBprGxs0cbBYNj3cgu4ld4GC97C9rX5bKtNIqzhqmRw3A5W+YbFhprgnAJAnBQOC6PQeUNqwCNrmuaOo7/uXOhbrRKTLWQ9biO0EILSAS2SgJbLohtlBWUTJmOjkF2uFj1dYWTZFlBXdXG/CqoOju6J43O+k3lB67rtsLxJlTGJI9x2EHe13KFHjOAxVbQJLgt8Vzd4SYRhQpI+Da4uYXF13WBBKkdDY2RZKhaCWRZOQiGEJpCksmkIInBRPCncFE8IKO1zD47F6ruQn65x8di9V3ISFclq0+cof6+k1eio1521Z/OUP9fSavRLEq2kaY2M1ohp5H8oaQ30jsCq8m5urUxHC2VDODkvlvcZTbauL0h0W4q0SNfmYXZbEWcFmVhoAnhNCcFlTgszDKjg5o39F7T71iBPZvQXVG64BG4gEJ9lr8AnL6aFzgQ7IAQRY3GxbFdGSWSWTrIQNskITklkEXi+j9n4KRLZR+L6Pbb8EU9CVCBE0pyaUDHKJ6lKjciKQ10fLYvVdyEuuj5bF6ruQkK5LVkP0lD5v5mr0TGvO+rH5yi838zV6JjSraRpK1a3Sil4SklA3tAeP9Jv8AZdbNqJo8zHNP0mkdoUVUAC7nAdEKeanjlkz5nAk5XWG8riZWWc4cxI96s3QuXNRx/slzfff71mFclpXgLKWRnBZsj23GY38IHb9y1uEn8/FfyjP4l32muH8LSlw8aI5x6O4qu6aTK9ruZwPYUkXU0J1lFTShzGuG5zQR7QpltkiLJUIG2QnWRZAyyCE6yLIIPF9H+FSJxCiPg+j/AA/ggemlOKaUUwqJylconIikddHy2L1XclSa6D8di9V3IVhXJ6sR+kofZ/G1eiI1541X/OUXm/navQ0ZUq2kaZDVI1RNUrVFVRi7MtRMOaR/2rvdA5QaWw3tkdf22K43SqDJVy/tEOHtF1utXtXaSWI7nNDh5wfxWY2rup4BIxzHeK5pafMQqpxnDHU0zo3chu09Jp3FWyCuV0+w7NEydo2sOV3ond7/ALVZSEmguP528WkPhMH5s87eb2LsAqYw2sMM0cjTta4H2coVxwShzWuG5wBHmISCUqVIlWgiEqRAiEqRAhSFKUhREJ8H0faSPwTinFQuOXzfYgHKJxT3FROKClNc/wAsi9V3JUmuf5ZF6ruSpCuS1YfOUXm/mavQkbl571Z7MQjPV/M1X5DIlW0jTYMKlaVisep2uUVxun1LaSKUfSaWnzg9xWNoN8rHoP8AsXR6YUfCUriN8ZDx5tx+1c1oQfjbfQf9iz+qstpUdZTNljfG7c9pH4pQU8FbZVFW0joZXxu2FjiPxVoaK1XCUkJ5Q3KfYbLndOsIuG1LBtFmyW5uQ/ctjoFNelLejI73gFZjaupBTrqMFLdaQ+6S6bdJdA+6S6ZdJmQPumkppKQuQanFNIRDLHEGZi9wabHaL9S2ea471zWldYynlppzGHFrn33Bx2bNvUtc/WMLG0HhfR8PZ7dil1dc45fR/h/BIXLgjrGmvtijI5vCWiq9KpzOJmOLAHAtjDiWDnFuZLlmBrmPxyL1XclWv1mYuyqnglZ5KzgdlnbLhCsK0WrnZWNPV/MFd8FQqN0FflqWndsP2tVt0le3pDtCVbSNOlilWUx60sFa3pN7Qs2OsZ0m/WCyNhMwPY5h3OaWn2hcHoyeCrmtPSez22IXasq2dJv1gq9rqnLVSSRndKXNI86SQtUFPBWtw7E2yxMkuAXNBIJGw8qyxVN6Q7QtIbi0QfTzNO4xu9wuuV0DxIMfJC42z2LL8rhydi618zHNILhYgg7RuKquW8crspsWPNiOoqT0sLiDkuZazDa8PhicXC5Y0nby22rK403pDtC0jJzJMyx+NN5x2hJxlvOO1BkZkmZY/GG847UcYbzjtQT5khcoOHbzjtWHi2LNgidIbEjxRfe48ig5XWDPeWNvRZftP4LjnLcytnrpXPO02vc7GtaORaidmVxbcGxtcbistMZ6gettiGHiOGGS+2QOJHINuxYdBG100bXeKXC9/PuQcvpA3bHf9r7kLfa0o2MqomxhrWiPYG7uRC1GhX0MzmWLHFpG4g2IWU3F6jy0n1isEFJwvUusw53bNuM1Hl5PrFSDG6ny8n1lqRP1Jwn6lnHxbtsMeqvLyfWR/bdT5eTtWqFR1e9Lxnq96Yx8W7cNx6qG6eTtCeNIary8natIKnqThUjmTHwu3f5Q1f6xJ2hM/tyqP/nk7R3LUcbHMUccHMVMY+F28bpBVj/2JO0dyf8AlDV/rEnaO5aHjg5kvHBzH3Jj4Xb0aQ1X6xJ2juR+UVX+sSdo7louODmPajjg5j7kx8Lt7+UlX+sSdo7kflHV/rEnaO5aLjg5vsSccHMmPhdvDpJV/rEnaO5RS4/VOFjPIR5x3LTmsHMfck42OY+5XHwu2ox2qG6d4+r3KJ2NVPlndje5a41Q5immpHMmPhdsXY5VHYZ325L5e5RnF6jyzv3e5YJqBzFIJh1+xXHxLp6iumkN3yOcec77JVjukHX7kK2S6LPs9iizJUKgzJc5QhEAcUuYpEKKMxS5ihCIM5RwhSIQLwhRnKEIDOUcIUIQLnKTMUiEC5ykzFCEBnSZkqFQmdGdCEDy5CEKD//Z"/>
          <p:cNvSpPr>
            <a:spLocks noChangeAspect="1" noChangeArrowheads="1"/>
          </p:cNvSpPr>
          <p:nvPr/>
        </p:nvSpPr>
        <p:spPr bwMode="auto">
          <a:xfrm>
            <a:off x="1739901" y="-1122363"/>
            <a:ext cx="17240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6" descr="data:image/jpg;base64,/9j/4AAQSkZJRgABAQAAAQABAAD/2wCEAAkGBg8PDw8PDQ8PDw4PDw8PDRANDw8NDw0NFBAVFBQQFBQXHCYeFxkjGRQUHy8gIycpLCwsFR4xNTAqNSYrLCkBCQoKDgwOFA8PFiwcFBwpKSkpKSkpKSkpKSkpKSwpKSkpKSkpKSwpKSkpKSkpKSkpKSwsKSkpLCkpKSkpKSkpKf/AABEIARYAtQMBIgACEQEDEQH/xAAcAAABBAMBAAAAAAAAAAAAAAAAAQIDBwQFBgj/xABNEAABAwICBAgICQkIAwEAAAABAAIDBBEFEgYHITETFEFRUmGR0SIyU3Fyc4GhFyQ0NUKSscHhFiMlVGKissLwFRgzVYKTlNJDRPEI/8QAFwEBAQEBAAAAAAAAAAAAAAAAAAECA//EAB8RAQABBAMBAQEAAAAAAAAAAAABAhESMRMhYVFBA//aAAwDAQACEQMRAD8ApBIlQqBCEIBCEKAQhCAQhKgRCEqBEJUiAQlSIBCEIBCVIgEIQqBCEIBCEIBCEqgEIQgEIQgEIQgEIQgEIQgEIQgEIQgEIQgRCEKgQhCgEJUKhEqEKAQlQgRCVCASJUIBCEIBCEIBIlQgEiVCASJUIESJUIEQlQqBC2GA0TZqiON/iuO2ytCPVvRHe0+5Yqrs1EXU+EtlcrdWdD0Xe5SN1Y0HRd7lnkj4uKlrJbK6vgwoOi73I+C+g6LvcnJHwxUrZFldY1YUHRd7kvwY0HQPuU5PDFSdkWV1/BlQdA+5HwZUHQPuV5PDFSlkWV1fBnQdA+5L8GVB0D7lOTwxUpZFldY1Z0HQPu7k74NaDyZ93cryR8MVJWRZXd8GuH+TPu7kDVph/kz+73KchipGyLK7/gzw/oH93uSfBlh/Qd+73K8nhipGySyvA6s8P6B/d7k06tMP8m7tb3JyGKkbJLK7jq1w/wAm7tb3KN+rbD/Ju7R3JyGKlULrNOcDhpJ2xQtszLm22vc23kbxs95QtxVdmYa3RAfHYfSV6xsVGaGD49D6SvpjVy/ptunRWtUgala1PDVzU3KnZU4NTg1BHlRlT5HtaLuIaOcmwRHI1wu1wcOogoGZEmRT5UmVBBkS5FNkRlQQ5EZFNlRlVEWRKGKXKlyoIsiMqmypMqCEtTS1TlqYWoMdzVG5qyXNUbmoKi1pD42z1QSp2tQfG2eqCF1p0zLnNCh8eg9JX61qoPQf5fB5+5egWhZr2tOgGp4CAE8Bc1IGp1k4BEmxpPUfsVFdaTYs+WZ7A48GxxDW8mzlUGAYq6CZpuchIDxfYWnlWBNtc4nlJ+1NAVFutF9qXKsXBHOdTQl/jZBf7lnZVERZUZVLlRlQRZUZVLlRlQR5UuVPyosgZlSZVJZFkERamFqnITC1BAWqNzVkOao3NRVPa1vljPVBCdrYHxxnqghdadMy5vQb5fB6XcvQYavPugY/SEHpdy9CgLH9NrToAJxIAJO4C58yAFrtIcSFPA473Puxo6yN6wrUzadsDrNiJaCQSXAXHOFNLp1BbwWSE25bDbzLhilstAkdmcTzklLEy7gBvJACQBT0c/ByMeACWODrHcbILWpI8sbAd4Y0Hz2U1lh4PizKmMPZsI2Oad7XLPsiGWRZPsiyBlkWT7IsgZZFk+yMqBlkmVSZUmVBGQmkKUtTSEEJCY5qnLUxzUFM62h8cZ6ruQl1tj44z1QQulOklzWgPzhB5+5ehwF551fj9I0/n+8L0SAs17WNEsq80oxXh5iG+JHdres8pXZaS1fBU0hGwuGRvnK4DDKEzysjG9x2nmHKVhWIAlst5pPSRQvjgiH+Gzw3crnHbtXLYriggDbNzyPcGxxg2Ljf+u1UZwCUBaitxiaFgkkp2hlwCOGBfc9WVO/t1zpRFDCZHcG177uDODuL2OzrHalku3dPUvjN2OI3XsSL251auF1XDQxyWtnaCQNtjyqj4Malkc6OOAOkjJEn50CNm2wGa1ydh5F2uhmnjWCajqonRywQTVLXNeJGOiYzO4Xt4JtuuPxti6xbIsuAwvWHHBR0j5eMzT1z5nQsqZo3FkbJCwufK2Noay7TuaTvWzo9YLHVENPJE0id2RktLLJUxxyEgBsodEwtBJG3aEsl3WWRZcvhemc1cJJMOoeGp45HR8LPUspTK9oBIYzK47iPGtvUOm+k9fQ08VTFTRtia+E1XCStlc0OJBiAaNhvbwwSNu5LDr7IyqDC6mSWMPlibCXbWtbMKgOjIBa7MGjffdZZeVFR5UZVJlRlQQlqaWqctTC1BCWqNzVkFqjcEFK63flkfqu5CXW8Pjkfqu5C3COa1ej9I0/n+8L0UAvO2rv5xg8/3hei2rNe1jTlNPZ7MiZzuLj7B+KwtA6TNO953MZs852I07mBmYzos2+0qGi0gbh1C+VreFqqmXgaKAbXTTWAGwbcoLgT7BvIWFYelkrW1kwc9t7g2LgDYtBAXFwYaJ5ZJqxzRezYWNlH5toNwbg7/wAVNpPQRUhBqxx2vmJkqnFxsJnbXhpH0W7G9ZBts3Yc+FUz6UymA08jriJtyXOfuaADvuepbiGW1iwqlDg5zuEcPFM0xly+YE2WTRUtPE97mObnlN3l0gcSbnnOzeuYxvDoKWmjjyNdUP8AGfygDa4j22AWrwLCzVVVPTj/AM0rGEgbmk+EfYLn2K2vGy66MX0BoJKcTwuENVwbXSmCoMfDbLnM0G1+uy4CrpuCbJFRsaXTsMcs7523DXGzmkuNzcfarKm0EwyTEoqaOigbFBRyz1Qa0+G6Z3AwMJve4DZXbNtwCq9091YmjkL6K8tM+5Y0kOeyxs5od9Kx9vnUFo4ZoxQOoKGCZ8Uj6WJvBTwzGCWOU7Xvjka4Obd1/dcLY0OC0sUom43UTSNBa01OISzNa07xkLsp9oK8/wCgdBDLidJFVMa6F0rhKyQWaQI3HK72gKy58NweHG3YdPQUwhqIIDTuykcHUuDvAvfc/YB+0BzqzCOrl0Tw8ySSwyyUr5Tml4jWvpWyu6TmNdlv12Wc7CaJ1IaKV4mp3NyuE9S6V5F7j8452a4IBG3ZbYqG0r0CmosQbRRsMjah7eIuI/xWPdlDSek0mx7dxC7jTXU8xlFFJh7c1TSwhtS1ouaxouXSgdO+Y25Rs3gXWFg4JhVPRjLFVTPZkaxkdRV8OyJjdwYD4vN5ltONxeVj/wBxneqZ1PaF01Uyqq6+GOWBloohKPADgM8kmzmbkH+opNW2iFNildW1UlMwYex0jYYbEMLpbhjBy+DHt37y0qWLro43F5SP/cZ3pONxeUj+uzvVOYnoOzDXGupaanxjCn3MjHgSSwNBIJD2cg2jMARs8IcqgqNBcPxaN1RgErY5gM02H1BDXM9Am9h7S3rbuQuunjUXlI/rt71IWqtNH9AaKhwiSqxWjikqWMmqJBMLujAFo4dht9Fvtel1R6fcYYMPq3fGI2/FXk/40TR/hek0budo/Z2rLdY5aonhZJaonhBSOt/5ZH6ruQna4R8dj9V3IWo0OY1dfOMHn+9q9FsXnTVz84wef+Zq9FtWatkacDrGqYoZBI6zbR3eeV22wFudabAWcBTvxzEdh4N0eFQnbwMZv+dA6Trmx6yeUWwNOaKfEapxbI1sTTZjMriSRsubLExrRvEZYadtTXmWLLmije12WMDwRYeYKRYLguMGsjkLjllDnA5dpaHXLXC/9bFqsFp5HVz21by+SFpMeY7CbgBzRzWN9n3JaXRGpiJMVSGEixLQ4XCfLolVPeJHVQL2+K6z8wHUQeta677O2LpLhFVLUOe2N0jLNEZZYgNA3Hm23Xa6qMDhoeM4liUkcPAx5Iw8g8GHbXP2b3G2UNG3aedaBuDYgBbjw9rLnt3qfCdWtTXy8HJXAENLgXskk3cgGYWS/wCXLLO0SxYPpsRxqRpY2ofLLEH+M2jpIyyNp6yWyHzuVG4ZpjVQF4z8JFK90ksMpLozI43c9vQdc7x7bq2BqqxXi3ExjZFLk4LgRA4R8Hyttm3LUf3epv8AMIv+O/8A7p0nbRYZiFHVSslY3JUsvYO2P2gg7RseNv8A8Wh05r5Ja4ue4lzIoWNdexAa3Yb8+1d4P/z5OCCMRiBG0EU8gIPP460mkuqmshkzT1LJQQAJeDcMwAsAdu9Ook7lY2rzSmDFaWKWqEZrcPvwj3gXZeMt4yOYOZmv1g9SrqLWvLHjM1c3M+jlcIXQ330bCRG5o5Hja/zucNxWZolquqZWzGnxFkDnxPgnaIXnPBJsc0nNtBt7lm/3fJv8wh/48n/dOjt1enGMU8GCSPw4My4i7g6fgBbhZKlxMjgOkW8Js5DsWVQR0uj+Dxtqy5oAAqDCM0j6qbxsu0btoB5Axc1T6mcQjZCxmLMaynmNRTjgHkQzm13tu7YfBB8+3lKnxjVRitaxsdZjQnYx2djZIX2a+1s2x2+xPaoMXR3T/R7Ds4o/7RY2Tx2PD5Yy7pZXSEB3WFDX6J0mKNOJ6NTcBVxuzSQNPFyJOcC/5p5+o7q2qH+73P8A5hD/AMeT/ssvCtSuIUknC0mLMglsW5o4ZGktO9p8KxHUVRuaKWXHMHqaKoLoMRhyw1TXjgzxhhD43vbyMflF/wDVbcFRBE1LP9OGop5fRfFMx32ghXh8HWN8Lw4xwCYx8EZBAQ50V7hhI3gHdfdttvK1GJ6kK2pldPUYnFLM+2d7oHhzrAAXseYDsSJR2Or/AE1ZilKHGzaqKzaqMbPC5JWjousfMbjk29I8KtNGdUddh1VHUwV8F27HsMMobNEfGjdt3G3sIB5FZzwoqj9cY+Ox+q7kJdcvy2P1XclVhXK6uPnGH+vpNXooC4tzhedtW3zjD/X0mr0UxSrZGnLYBgPBVsvCWdkbmjvy5jvWBprGxs0cbBYNj3cgu4ld4GC97C9rX5bKtNIqzhqmRw3A5W+YbFhprgnAJAnBQOC6PQeUNqwCNrmuaOo7/uXOhbrRKTLWQ9biO0EILSAS2SgJbLohtlBWUTJmOjkF2uFj1dYWTZFlBXdXG/CqoOju6J43O+k3lB67rtsLxJlTGJI9x2EHe13KFHjOAxVbQJLgt8Vzd4SYRhQpI+Da4uYXF13WBBKkdDY2RZKhaCWRZOQiGEJpCksmkIInBRPCncFE8IKO1zD47F6ruQn65x8di9V3ISFclq0+cof6+k1eio1521Z/OUP9fSavRLEq2kaY2M1ohp5H8oaQ30jsCq8m5urUxHC2VDODkvlvcZTbauL0h0W4q0SNfmYXZbEWcFmVhoAnhNCcFlTgszDKjg5o39F7T71iBPZvQXVG64BG4gEJ9lr8AnL6aFzgQ7IAQRY3GxbFdGSWSWTrIQNskITklkEXi+j9n4KRLZR+L6Pbb8EU9CVCBE0pyaUDHKJ6lKjciKQ10fLYvVdyEuuj5bF6ruQkK5LVkP0lD5v5mr0TGvO+rH5yi838zV6JjSraRpK1a3Sil4SklA3tAeP9Jv8AZdbNqJo8zHNP0mkdoUVUAC7nAdEKeanjlkz5nAk5XWG8riZWWc4cxI96s3QuXNRx/slzfff71mFclpXgLKWRnBZsj23GY38IHb9y1uEn8/FfyjP4l32muH8LSlw8aI5x6O4qu6aTK9ruZwPYUkXU0J1lFTShzGuG5zQR7QpltkiLJUIG2QnWRZAyyCE6yLIIPF9H+FSJxCiPg+j/AA/ggemlOKaUUwqJylconIikddHy2L1XclSa6D8di9V3IVhXJ6sR+kofZ/G1eiI1541X/OUXm/navQ0ZUq2kaZDVI1RNUrVFVRi7MtRMOaR/2rvdA5QaWw3tkdf22K43SqDJVy/tEOHtF1utXtXaSWI7nNDh5wfxWY2rup4BIxzHeK5pafMQqpxnDHU0zo3chu09Jp3FWyCuV0+w7NEydo2sOV3ond7/ALVZSEmguP528WkPhMH5s87eb2LsAqYw2sMM0cjTta4H2coVxwShzWuG5wBHmISCUqVIlWgiEqRAiEqRAhSFKUhREJ8H0faSPwTinFQuOXzfYgHKJxT3FROKClNc/wAsi9V3JUmuf5ZF6ruSpCuS1YfOUXm/mavQkbl571Z7MQjPV/M1X5DIlW0jTYMKlaVisep2uUVxun1LaSKUfSaWnzg9xWNoN8rHoP8AsXR6YUfCUriN8ZDx5tx+1c1oQfjbfQf9iz+qstpUdZTNljfG7c9pH4pQU8FbZVFW0joZXxu2FjiPxVoaK1XCUkJ5Q3KfYbLndOsIuG1LBtFmyW5uQ/ctjoFNelLejI73gFZjaupBTrqMFLdaQ+6S6bdJdA+6S6ZdJmQPumkppKQuQanFNIRDLHEGZi9wabHaL9S2ea471zWldYynlppzGHFrn33Bx2bNvUtc/WMLG0HhfR8PZ7dil1dc45fR/h/BIXLgjrGmvtijI5vCWiq9KpzOJmOLAHAtjDiWDnFuZLlmBrmPxyL1XclWv1mYuyqnglZ5KzgdlnbLhCsK0WrnZWNPV/MFd8FQqN0FflqWndsP2tVt0le3pDtCVbSNOlilWUx60sFa3pN7Qs2OsZ0m/WCyNhMwPY5h3OaWn2hcHoyeCrmtPSez22IXasq2dJv1gq9rqnLVSSRndKXNI86SQtUFPBWtw7E2yxMkuAXNBIJGw8qyxVN6Q7QtIbi0QfTzNO4xu9wuuV0DxIMfJC42z2LL8rhydi618zHNILhYgg7RuKquW8crspsWPNiOoqT0sLiDkuZazDa8PhicXC5Y0nby22rK403pDtC0jJzJMyx+NN5x2hJxlvOO1BkZkmZY/GG847UcYbzjtQT5khcoOHbzjtWHi2LNgidIbEjxRfe48ig5XWDPeWNvRZftP4LjnLcytnrpXPO02vc7GtaORaidmVxbcGxtcbistMZ6gettiGHiOGGS+2QOJHINuxYdBG100bXeKXC9/PuQcvpA3bHf9r7kLfa0o2MqomxhrWiPYG7uRC1GhX0MzmWLHFpG4g2IWU3F6jy0n1isEFJwvUusw53bNuM1Hl5PrFSDG6ny8n1lqRP1Jwn6lnHxbtsMeqvLyfWR/bdT5eTtWqFR1e9Lxnq96Yx8W7cNx6qG6eTtCeNIary8natIKnqThUjmTHwu3f5Q1f6xJ2hM/tyqP/nk7R3LUcbHMUccHMVMY+F28bpBVj/2JO0dyf8AlDV/rEnaO5aHjg5kvHBzH3Jj4Xb0aQ1X6xJ2juR+UVX+sSdo7louODmPajjg5j7kx8Lt7+UlX+sSdo7kflHV/rEnaO5aLjg5vsSccHMmPhdvDpJV/rEnaO5RS4/VOFjPIR5x3LTmsHMfck42OY+5XHwu2ox2qG6d4+r3KJ2NVPlndje5a41Q5immpHMmPhdsXY5VHYZ325L5e5RnF6jyzv3e5YJqBzFIJh1+xXHxLp6iumkN3yOcec77JVjukHX7kK2S6LPs9iizJUKgzJc5QhEAcUuYpEKKMxS5ihCIM5RwhSIQLwhRnKEIDOUcIUIQLnKTMUiEC5ykzFCEBnSZkqFQmdGdCEDy5CEKD//Z"/>
          <p:cNvSpPr>
            <a:spLocks noChangeAspect="1" noChangeArrowheads="1"/>
          </p:cNvSpPr>
          <p:nvPr/>
        </p:nvSpPr>
        <p:spPr bwMode="auto">
          <a:xfrm>
            <a:off x="1892301" y="-969963"/>
            <a:ext cx="17240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8" descr="data:image/jpg;base64,/9j/4AAQSkZJRgABAQAAAQABAAD/2wCEAAkGBhQSEBQUEhQVFRQUFRYUFBQUFBQXFhQVFRYVFhUVFBgYHCYeFxwjGhQUHy8gIycpLCwsFh40NTAqNSYrLCkBCQoKDgwOGg8PGiwgHyUsKi0sKSksLCksLCkpKSwpLCwsKSkpKSwpKSksLCwsKSwsKiwsLCwsLCwtKSksKSwpLP/AABEIAMIBAwMBIgACEQEDEQH/xAAcAAABBQEBAQAAAAAAAAAAAAACAAEEBQYDBwj/xABIEAABAwEFBQQGBggDCAMAAAABAAIRAwQFEiExBkFRYXETIoGRBzKhscHRFEJSYsLwI0NygpKi0uEVsvEWFzM0U2NzkyTi8v/EABoBAQACAwEAAAAAAAAAAAAAAAACBAEDBQb/xAAoEQEAAgIBAwMDBQEAAAAAAAAAAQIDETEEEkEhIjITcZEFUWGx8BT/2gAMAwEAAhEDEQA/ANOAjASARgIGhdA1IBGAgYBOAnARAIGARAJwEQCAQEUKodtVZxVfSxnHTMEBrnS77LAJLj0GUJrRtLgGI2W1YBmXdkBA4kF0jxCC5hPCrruv6jXpOq03d1gJeCIc2BOY6A56KBde01W0sLqNmPrES+oGsyA3xJPIDLig0MJQqU3+8uFKlSFSuBNUB8UqR3gvOZ4aLq8W4CQLMT9j9KJ5BxMILR5ABJ0AJPQZlRrsvanaATSJcGmCS1wz1ykZqtsm1HaWeu/Dgq0WkuYcxOYb/MIIXCltQ5lkZUqBrqtVzwxo7jYDol3AfNBpYTws228A4TVt7Gk/VohmEcg5wJcorto3UqjcFb6VTJ7w7Mh7eYLQAf7eKDXwlhWbvK31KttFma80mRJc31393H3SdOA6HVWB2ZZGVS0A/aFd89c8vYg73le1OzhpqkgPOFpwkieZGnjwKm4VRbTbPNqWd7hidVYwFri9xJwZmRMEkTnEpbEimbK17Gw492pm4y5mhzO8OBy4oL0p8KPCmhAGFLCjhKEHOE0LpCUIOUJoXQtTYUHOE0IyExCDnCSOEkEABGAma1GAgcBEAkAiAQINRAJwEQCBgFV7S3uLNZn1PrerTHF508sz4K3w8lmr2uarabdSNRsWWj3s3N/SPyPqzMTAz3NPFBX7E26zUaJFR7adoLndt2pwP1MZu3RnHGZV3aNpmEFtmBtFXcKYljTxe/1QPFWVenSJl4pE8X4CfanFvotEdpSA4Y2AeUoMbaLlfY7vqMAL61oc1r8DS4NGZLRA0iRPFy19yXd2NnpU97WCf2jm4+ZKc37Zx+vpf+xnzXN20tmH6+n4On3IKK57HXsNSqDRdWp1CCKlKC7KYxNJnfpx0lXFS9K7xFGzvDj9athY1vOJJd0RHaqy/wDWaejXn4If9r7L9s/wP+SCmvK6BZbDVl2KpWewPduPeLiByyd5qcdmu1stmh2CrSY1zSRIkw4hw6qPbL6sdSoHvNV+GMLCO4CN+GRPipp21o7m1D+63+pB3Y61jLsrOfvCo5s88OFd7JZrQXh1Wq0NH6qk3un9pzsz4KvG2bDpRqny+Eoam2ca0HjhiMfhQWd6XHTrw50te31ajDDmwZHXNcRd9qAgWlpG4uoAu8YdBVU/bo7qI8X/AP1XN+3FWJ7FoBJAJLokRI9o80Gju6wPph3aVn1S7PvBoaP2QNBylVtk2V7JzjRr1aTXODiwYHNMbsxpu6Klft3W3MpjwefxLrYNpLbaHFtFtKQJMtiBMaudzQbSElhb5v232fCKrqTS8EjC1pyESTllqpF4uvBtmp12Vi6WB9Rgp05ZOYLe7mMMTvHTQNkksDc/0u1tllvAI9ZkEOb1AaJHMZLveWzN4NplzLY+q4fUDnsJH3TME8skG3hMW8ivD7Te1pBIfWrAgwQ6pUBB4EEq62Q2eqW41DUrVW02QJDyS55zwjEYyGZ6hB6oEl5XtbdNO730exq1TXntJc5sMa3IGANS7noCt7svtC22UA8QHt7tRn2XRqPunUf2QWpahhdSEJCDnCZdMKSCAEYCYBGAgTQjATAIgEEe8LeyhSfVqGGsEnieAHMmAOq87uSnaryr1XmvUo0wZOBz8LSfVpsaHAaan5o9t74da7S2x0O8GvDTGj6unk3P+Y7lrnBl22GGjEWiAAM6tV28xunPkAgrf93X27XaD7va4oKvoxYRlaKs7i4NcPZHvWDdZ7RXeTgq1HOJJ7rzJOZyiBqvS9krvNgsbnWp4bidjLSZFMQAGji46kDfCDO3HsIHWutRtEltJjXBzDGLGe4ZIyyDsuIUTbG5qNmrMp0QR3MT8TsWZJjpkPat3sraO3bWtER21WGA6inSAYweeI9SVgNrbV2ltrHcHYB0YA33goKlgWx2DuanW7V1VgeG4A0OnInEScjwAWRa1ekejuzxZXO+3UPk1rW++UCu276QvCuxtNoptotaWxLSXFhMg/nJR752IiX2fTfSJz/cJ16Hz3Kbs07Fa7Y/7wHk5w/CFMt+0jaNo7OoO7hacYzLSZ1G8dPag8/NIgkEEEZEHIg8CNy0uw74rVG8WT4tcP6itDb7no2pgdIkju1GRPQ/aHI+xUt0XTUs1rYHjuuxNDx6plpIHI5aH2oJ20VrdQrUareDmOE+s2WmPfHNWNrsrLVQiZa4YmO3tO4+8EdVC2xozQafsvHtBHyVXsve/Zv7N57jzkfsuPwPy5oM9arK6m9zHiHNJB+Y5b/ELcWC4WOsbKVQesMZO9r3ZyOYmF1vnZ8V3Mdo5rgHfeZOY6jOOpXS/wC9vo7GuABLngYfujN3s96Dz+97ofZ6hY/q1w0cOI+I3LUbBWPDSqVN73Bo6MHzcfJXFez0rbQG8HNrvrMd8xoRv8iu912IUKDGEjuNJcRpObnH3oMTtMz6TeLKI0GCn59558nexbx9VrS1pIaXHCwTqQJhvEwPYsbshRNa2Va53YnD9qoTH8uJWu1GzlW1Op4KjWNpgnPFOIkZjCMoDQgrdptkHNd9JsctqN7zmMyJ4upxv4t0PsL7N7etqRTtMMqaB+jHngfsH2dNFprpo1mUw2u9lRw0e0EEj707+Y1Wd2w2IFea1AAVdXM0FXnyf7+uaCftLsfStgk9yrECo0ZngHj6w9oUi5LrZYrKGEiGNL6j9xPrPd03DkAsTsftXVo1mWesSaRdgh84qTtAATmBigEHTkthtxZKlSw1m0zmAHOA1cxpl7fIT4RvQeQ7QXu602ipWP1j3R9lgyY3yjxlHs5tA+yVxUbmNKjPts3jrvB4qtcECD6BsNuZWptqUziY8SD8DwIMgjiF2IXk2wO1n0ap2VQ/oah1P6t50f0Oh8DuXraAE6eEkFeF0AQgIwEDgLPbb7SfRbPDD+mqy2nxaPrP8NBzI4K9tVqbTpue8wxgLnHgAvLLFSfet4F75FJsFwn1KQPdpg8XfFxQaD0abOYGG1VB3ngilO5n1n573e4c1b3ft9Qq2rsGhwlxYyqSMD3DQDeJ3HpxXHbfaFtnodjTID3twgN+pT9XdpwHivJ5zkZQZEbo0jhuQe739XrMs732cNNRoxBrgTIGbgACO9GY6Lxy8r7rWlwdWeXwcho1v7LRkF6bszttRq2Zrq9VlOq3u1A5wbiI+u0HcRB5GQsFtdZqDbQ51mqMfTqS+GEHs3fWb0nMdY3IPT9laQbYbOG/9JrvFwxH2kryavTcHvD/AFg44p1xTnK0+x+3AoUxRrgljfUe0SWg5lrhvE6EZiYhampfV3VTie6g48X0+9/M2UHmtjsj6jwym0ucdGjX+3Veq2KkLFYgHH/htJcR9Z5JMDq4wFCdtZY6IIpAH7tKnhB6kgD3rLX3tDUtRE91gPdYPe47zCDRbASW1nHUuZPWHE+9Ve1rptb+QYP5Qfii2a2kZZqbmlhcXOxSHAbgIz6FQb1t4rVnVIw4iIBIygAfBB0uu86lAzTOR1ac2u6j46ra3TtDTrQ09yp9knU/dO/pqsDTjipdKzOOYa49GuPwQbfaKjis1TkA7+FwPulYOFpLJeNfs3U6lOo9rmloOB2ISI1jvDrmqoXPWP6mp/AUGk2ZvftGdm899gy+80ZT1GhVJtfasdfCNKbQ3949534R4JWW6LSx4c2m4FpkaDwMnTUeKVfZ20ve5xp5uJcZczUmeKCDc17us75GbD67eI4jgR/Zay/LzabE+owyHtwtPN5wnoQJ8lnv9kLR9lo6vaujdkLVgwYmBpIcW4zGICJybzKC32JsGCzYozqOLvAd1vuJ8Vkr32ttBrVOzquazG4NAw5NBgbuU+Kuhsja8Ib24AGQAqVYA4AAQFH/AN3FQ61qY6NefkgzFXaW1HW0VfB5HuWr2P20xxRtDu/oyo7R/wB15+1z39dQHoxO+uPCmfi5P/utbvtDvCmP6kHfbDZ+z2kGoyrSp1wNTUYBUjQPzyPB27flpNuTaui6zsNetSZVb3KjXVGCXMyJ1zByMjLNVzfRXR31qng2mPgV0Z6LLNvfWP7zB+BB5rtFZKdO01G0XtfSxYmOYQRhdmGzxGngqvCvYm+jCx7xVPWp8mhdW+jewj9U49atT4FZHjAC9N9HW1eNostU99o/QuP1mj9WeYGnLpnft2AsI/UA9X1D+JSKGyNkY4OZZ6Yc0gg96QRoQZWBaQmRwkggAIgEwCMBBRbV7P1bXTbSZVbTZOJ8tc4vI9UZEQBr1jgs1T9EJ32nypfN69GaEQCDz9noiZvtLvCk0fiUmn6JaA1r1j0FMfArcgIgEGNp+iuyjV9Y/vMHuYpVP0bWQbqp61PkAtBeF406DC+q4NaOO85mGjectFj7X6R3O/4FAidHVC0k/uBwjz8FG14rynWk24XLPR/Yx+qJ61KnzUmlsXZBpRHi6ofe5Z27fSUQ4NtdLBJgVKcwOEtdPPMFbmy2ltRoewhzToR+cki0TwxNZrygM2Xso0oU/In3ldmXDZxpQpf+tvxCnwnhSRRWXbSGlKmOjGfJcLztlOg0HAC52TGNDZcRruyA3ncrKFjNoKxNprEkwxrKbRuAc0Od7XH8hRtOoTpXunTg7aK0vfk5rBPq0hkOWIiT7Oi6i+bRTI75PEP7w9uY8IQ2NuWQUi0jeRuVTvnbpR01dL66L3FYQRhqAS5syCPtNO9u7lv3TY4Vh7FacFRpGrHt8nnC8dCCt5hVqltw52SnZbQMKWFdIShTawYUoRlc2WhpMAg9CgfClhRhKEAQmIXSE2FBzhNC6YU0IAhNCOE0IAhCQjITFACdPCSCvARgJmhdAEDgIgEgEQQIBEAkAot8Wk06FR41Dcv2jkPaViZ1G2YjbzD0oX66tVFKl6lEkFwIhz3AT5QW+azlksVUhoxE5SARMHkflwVjfVxPbQfXDsUvwlseqASCZ6ifEK22TshbTb2pEHMEncc1VtbcbXaU1Okf/AHvaMRjLgTBgx8FpdgbTUo13WeqQWvZLCJjE3lzaD5K4IaWANLHRvaQfOFBsLR9MojE0OxExOcBriRCjSZizZkpE0ltYTwnARBquuaGFh9q2kWh5Gjg2eZAge4LdwsdtaP0hyESwnjpHyWu/DdhjdkCxW5jYDiZPCDHUTKlW+8GZDOTG4AZ6SSYUchjaMwMRHjOkoLKGCoGuwkFjTuIECM45e5VXW9yNSk1WjOC5vjBC9KBXn1FgFdoaBrpuzIC9DaFZx8OZ1MasUJnGBJyhEs1t7enZWYMBh1Z2D9wCX/Bv7y2WnUbV6x3TpndrNtXEHsjhp5gRM1PvGMwDuAjLMncvOaN61w4ua9wxCSxri0RJjLQnfHNb6yXOyq4udnuaeDRlpzzPiult2Po4HOEB3+ipfU3y6X0NRGlds1ty+lg7RxfRecJcScVN3Az8ctdF6tZbQKjA4b/AH7wvCL3szWFu4VZY/hiEQ485g+a9G9GN8OqUXU3nvUiGunXKQD5ADwVillPJTy20JiEcJiFuaAJQiwpEIAhDC6QmIQciExC6EISEAQkiSQV7QugCEBGEDhGAmARgIEAs7tti7JoBIGZy3kRHsn8haQKm2lpyzPQAnx/0lQvG6ynSdWhhLDeYpOfRfIY9kzEgVIyB65fwlXN10BUYWEkEiA5pgjoQsze7sbg9og4hm6fq6FvMZx1V/djtJkToeKpOlWf3TKNhbSmDLnSJPraaE79xT3PdbW2mlUBMk6YjABEnLQ5fFK04mgwAYza7MHXPTRPs9JrU8sxM8NDMe7zU8e5sZu2tG6BRArmxdQFdco8LL7W2Qk4gCRAk9D8lqQFkdq9qALVRsNNoc+r3qx/6dMAuAA+06BroCOIWJ4SrOp2pqwxNbhI55SOuvBc6lN2IEkQMzDf7o7LY3CI0Izad2fsUi2WV5yMN5zOXkqbuRf0FdlLHX7kmInxI18BPit8AvMLZba12dnaQ3HTccNWk4wXMf6rwfqvkHlDhI4ae6fSZYa8Dteycfq1mlmfDFm32q1SNQ4+a3deWqhedekWqX2ujSH1WeWNxJPk0L0VrwQCCCCJBBkEcQRqF5TtDbe0vJ8bn4fCm0N959ihm+Omenj37SrHYn0YMsiRhwhzXHk7MhwUy8bdUg4WOczQ4WMJPE94jySaXGoGkEhhnQlpkZTh0XSzW0MBac9SMiIk88yFU/l1NeIl51fdMxUYZ1D2TkRAzkbjDgrb0b3z2dtZJyrsLHftiCPzzT3/AGfG41NCSGjjMHM+EBZ6wMdSqici14e3qDn+ea2VtpVyV3uH0W3NKFyu+ripsdxaD5hSCFdhzpc4SRkJoQAmhHCZBzIQkLohIQBCSKEyCAEQCYBGAgIBEAkAiAQIBVe0B/R+PukhWwCzO21oijDcyHAuidM8p3KN+EqxuXm172jDXE5tacUA/akD89FqbmttKtTIBzGrTk4cCPmFgL3vZr3OMZ5BsRkBAznpMc1BpW4yIkOBBHUaEe9W/wDhx3xxHFkK9Zel581enntSHNFTutDiZYC6AJGensUvYe/KNWqWzhqEdxro7284SN/LXqqfZG/xUxNrethDXP3O3Auj1TqFlbxuh1nMNJLQe4fu6+Y92a0dNhiL2xZPSfDf1WSbUrkp6x5e6262CjTc8iQ2MtJkgD3rJWu31axxEjLEGgZAcAPZ5LJ2b0h1HURZrQMZL2hlae8A0zhf9rgHZHjOq1FkfDQTynoq3VxbHfslv6OK2r3I9q2jqWWnUqdq4YcTWh8uaXtZLQQZmfDgoHooputJtdV8vq46bi85kk9oTn1A8gsvt5fgqFtJsENcahcDMkgtz3CII8Fq/QDWBqWqmdS2m8D9kuB/ztUsUTEerTntE29Hod62GgKYqOOB7oaI+u4iRlxjOeSVw3XTqEvccZYYwwQJgEEz62oPvU/aGk0WZwMS4tDZ3OxDDHTXwQbJuHYkDUvL/Cp3h5afuqXZG9o/VvrW2T9MdlH+HPcde2pAeBk+yV4UxpB/P53exe5+nK24bHRpb6lbF4U2n8T2LxOpTgZgiQCJESNxE6z8SptS2uPa61WSBRrOa0GezPep85YcvKDkVZWa2GpVq1DqWPcY+04tMjxlZRuuf5/Me1XdktAYx7vttLB0xZrRmjhYwTy9B2ft4rDGHljwMLwHQe77+IUW+9oqdnY7E81Kh0BdJJ3DkJ+KwtPaQBhbTph7zmXOHdZkAct+nLxUGoCSHOcXPOfOOm4cB/Za4xzzKxPUeK8ruxvdUhzj36lQPdHDQDp6ymXtZoGKNIPicj/lWes144HAfWkT90N0aec+UcytVbLc17I++AehcoTGpZiXqmxto7Sw0Hf9sDy7vwV0Qs36OqZbYKYO51SOmN0LSkK5XiFC3MhTQihKFJFzhNCMhMQgAoSF0IQkIOcJIkkEBoRgJmhGAgQCMBMAjaEDgLJ+kSofoNUtB7oGegzIBjzWuAWe2/aTYKrQJLxg8wTlzkBZidTEyamfSHglgZiJJE/NTKtjY7Md08Rp4hQrJVIOsGdDlnw5K2qETpnHgu9iiJppzMszFnGh2lPMHMAxhJDiN+e8clcXfevbsNOoZOjXcIiPL4LO13kFrhkNek7vfkrOxWCuKfbPYRTzIhuecS4gZxzVbqKYr+206nxPlYwXyU3NY3HmEG+7vqUnhzhkBu0BGhHI5dNF6hZSH0DEd6nl4tyWSq2ztqOFwD8u47j908QRlxGSvNn657JrWiWhobLjmYjQD35/Lk9fivXV78/71dLoctLTatOP6eV1ZnvEkjKSZ0/0962vocvXsb0pgmBWDqJ6uEtH8TG+ZWdv+ydnaKjdATOswTE+3FlwKg2C1OpVWVGmHMcHNPBzSCD4EDy5rFZ3G2q0amYfSe1lYm0Wdn1Q2o8/tEYWezGpVwZVCNJZoNMiqiverbU2jXZpUpU3jlM4h4GR4Kzuep+kb0I+PwWUWB9LBdWvBjYDqdmp0nPad/bVSHZb+61vgoVuuRr3MaWgiK1AZaDOpTLeEBvtXK/b07S/LS0nuvmzZfcYAPHE1y0LaEYS7Ud4kcQ3CT45qvlmYlf6esTV4vWaWktOoJaeoyPtldO3OAN0kk9AY14aSr7b+xinUovbkXMOKIHepvInLfp7FlH1C494rbHuiJVbR2WmFhSIDe6Mp1icR+PRcalZ0w2S46neSd06lCK+WejRoju2i6tUwsETqeAWdblGJ1DhVpFpzj2fBXtx1cQgneB8fgq2+bEKbgCe/vA0A3ZycyiuKoRWHAx7wo5K7hLFeYs+g9hGH6FTneJHjn8VoiFT7Ht/+JT6R5ZfBXUKVeIQtzIITI4TEKSICE0IkxCACExRoSEAQkiSQV4RhCEYQEEYCEIwgcBVG1n/ACrxxI9hDsueSuQFEvajiovHKc+SxPDMTqdvB7/u7DWxNaXYxifizGIycvCJHiu+zlz067oqPw4T3abdYyzxO3dJjir2+rPhEDNuIxnmXARhH3hl4QslVxl+QNMtORcYIIyy5rpYN5MPbW2rNGea0zd813WXpN27MWanBbTaSNC7vGfHIFW/YiIIWFufa0shlYzweMuUuG7qFsbLejXAEEEHeCuF1OPNS2su3c6fJivXeJlto7iFImrTEDV7Rp+0BuXbZqpipBw3lx9pWqrtbUblHRUVlu8UWloENE4emsJk6m18MYreup5Yp01aZpyV8xwwu2dAfSiftMafEEj5LPVGLTbaj9LTPFp9haVnBPu/D8lZwzukKGeNZJejejO/MVJ1nce8zvs/ZJ74HRxBj769AZeDaH6R5hrA5zjyDTK8FuS8nWauyq3PCQY+0I7zPFpIXpm3l/M/w5mAz9Iwhp/7eT3H2NHVy2aaXndnvI/ShWdqavaP6uf3o8yP3SvVbRUlmR1AOvJeMk+Hy7uSvWbXvbZqbGkYgQMwC4tYIEme6IjnkVpzUm2tLWDLFN7V+2F6GtaC0erT7o6/WPn7lSkx1RWq0YnFxJJdqTxJlcZWysajSve3daZFUdkBzz8NAttdDG2ey5gYnZkg558eSxtls5qOgZk6c8p+CsLzd2YDQ6RhG6CMtD81KIRRbfau0qudxOXRS7qaBWp8iCY66e5QLIM5JAgSJEzwyWmuG4axPbPbLXMmmXOAmdHQN28eCjbhPHWZs972VI+i040j35q2IVLsVSc2xUg6JjcZEEyMx1V4QsV4YtyCEJC6FCVJFzKYoiEyASExRFCgGEk6SCvCMIGowgNoRhC1GEDhOQkE6Dw+/wC/athvO1CnOAuxMDg0tbVwMw1G4gdOXJUF1W5znOa44i6XDET62rszOuZ8F7Hfdhc6o+WFzSd7ZHyWdtOzNnfM0WB24tGAzu9WFtw5Zx3iyGTH310w9pa7KY1zAkz5rpY70qUj3NN4+r/bwUO2mBGKsHDI03NfIO/UfFRWvO7tQeGfxK7l4plrq0bhzMc3xzus6lu7BtIDEnA48TkT1Vw6uag3dR8l5kyx4oLi6RpIDvYSQry7nvEDtHgSPs5icxBBjwXIzfpW53j/ABLrYv1aKxrL+YRtv2w+iBwd+FZhryR+fvfnwXS8ryqVahNR2LAXNbkAAMWkBcWaH87nqrSvZXSeS/fabQ6FuXn8R+Fd3Wt7mMpudLaWLsxwxvBPXPPxUVwk8s/H1l0j4/H+lTazBkxPLL+BR6r4cTp3QB4gAqUfz4Yv6VDtOZI4A+9Ylk8/oyOYI4/6KOApNlaDmZiHHLfEBo83BSLFYMQBd3WAw47wDmDG/MqIkXNTa0OqVJAjulpE9oCCMt4iVAtNbG89VJvC2NMNYIY3TIYjxJIzPGNyi2Zsh/Jvtxs/ushW2gWHDwC12xjqQpYjjxjEHF2dOBmAwTlAieqylqqY3DoB5LQ2Co//AA97QS3NzW4aR7wlpe0vAzcZIA1UbRttxz2zMvf9lHh1lpuaQWPY17CNMLgCFbkqi2GpFt3WVpaWkUWBzSCCCBBBBV6QstUhJQkpyEJCBiUydMgZCUSEoGSSSQV4RtXMIgjG3dqILk0ogUNuoRSuQKJDYwudpoNc0ggHI7s/BEESG3h20d31BWeRVcTiPdexjgJ+qJggDTwWfrUKky+M+AjTkthtNXD7RVcDM1HZ8YMfBUFpbJC9LjpqkfaHDnJ75+8o9kowp7Xxmo9KJQ16jgCZaGjMk5Lbw1zu0s5eFKK1ThicfPMe9MWaxz+P9S51bQXvLjvg+GnwR03fnzPvhebyfOdfu71N9sbdAz4/ij3hJ7s8vzOM/FPMeHw//A80xHuI/wAwCgkGo+OueX8a41QYk6nIDhn/AKruWAT4/i+YXOpmfP3uKwyh0a2HLd7RlB9oB8FKqVyRJM5AeA0Uaq3P8/ngiYzLy+PyWAgC4gDirV13mnQJyOJwGXIn5KJYCA+DmDlzzykc8x5K0tVSLNhPrYwSOEAZe9BSyvWPRa1z7G8NDjhqmYnLE1vDmCvJ4XsXoFe/Damlp7OaZDoyxjEC0HflBWJHp11Ui2k0OEGFMSSKAChKMoYQAUyIoSgZMU6YoGSSSQVgRtSSREYRtSSWYBIgkkkBwk85HofckkswPDrRooVRJJepjh56OXMqmvV5kCTGWXikkteX4ysYfnCFbx/wv/GPe5PR/PsSSXAzfOXXx/GHSpp+eBRD8/xJ0lqTcXfn+VC/Q/ncUkkZR6/reaVP1T1HxSSUQdPf0V9e1MClQgASwkwNTlmUkkgUu8L6G9F//J0v/DT+KZJYkbROUkkAJimSQCUJTpIBTFJJAySSSD//2Q=="/>
          <p:cNvSpPr>
            <a:spLocks noChangeAspect="1" noChangeArrowheads="1"/>
          </p:cNvSpPr>
          <p:nvPr/>
        </p:nvSpPr>
        <p:spPr bwMode="auto">
          <a:xfrm>
            <a:off x="1587501" y="-893763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4662" name="Picture 10" descr="http://tv.popcrunch.com/wp-content/uploads/2009/02/project-run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/>
          <a:stretch>
            <a:fillRect/>
          </a:stretch>
        </p:blipFill>
        <p:spPr bwMode="auto">
          <a:xfrm>
            <a:off x="602682" y="1182688"/>
            <a:ext cx="5119349" cy="414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3" name="Rectangle 5"/>
          <p:cNvSpPr>
            <a:spLocks noChangeArrowheads="1"/>
          </p:cNvSpPr>
          <p:nvPr/>
        </p:nvSpPr>
        <p:spPr bwMode="auto">
          <a:xfrm>
            <a:off x="6095999" y="209772"/>
            <a:ext cx="5529943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Project Runway- Fun to see the ingenuity of their designs, especially when the materials are unconventional such as groceries or supplies form a party store.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Tim Gunn consults with them and helps them reach their design potential, which stems from their personal strengths. </a:t>
            </a:r>
          </a:p>
        </p:txBody>
      </p:sp>
    </p:spTree>
    <p:extLst>
      <p:ext uri="{BB962C8B-B14F-4D97-AF65-F5344CB8AC3E}">
        <p14:creationId xmlns:p14="http://schemas.microsoft.com/office/powerpoint/2010/main" val="122023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1"/>
          <p:cNvSpPr>
            <a:spLocks noChangeArrowheads="1"/>
          </p:cNvSpPr>
          <p:nvPr/>
        </p:nvSpPr>
        <p:spPr bwMode="auto">
          <a:xfrm>
            <a:off x="673100" y="803276"/>
            <a:ext cx="108077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FFFFFF"/>
                </a:solidFill>
              </a:rPr>
              <a:t>As a school counselor, I will be able to help students build on their strengths and interests. Help them develop </a:t>
            </a:r>
            <a:r>
              <a:rPr lang="en-US" altLang="en-US" sz="4800" b="1" dirty="0" smtClean="0">
                <a:solidFill>
                  <a:srgbClr val="FFFFFF"/>
                </a:solidFill>
              </a:rPr>
              <a:t>problem-solving </a:t>
            </a:r>
            <a:r>
              <a:rPr lang="en-US" altLang="en-US" sz="4800" b="1" dirty="0">
                <a:solidFill>
                  <a:srgbClr val="FFFFFF"/>
                </a:solidFill>
              </a:rPr>
              <a:t>skills in different situations.  </a:t>
            </a:r>
          </a:p>
        </p:txBody>
      </p:sp>
    </p:spTree>
    <p:extLst>
      <p:ext uri="{BB962C8B-B14F-4D97-AF65-F5344CB8AC3E}">
        <p14:creationId xmlns:p14="http://schemas.microsoft.com/office/powerpoint/2010/main" val="41761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1"/>
          <p:cNvSpPr>
            <a:spLocks noChangeArrowheads="1"/>
          </p:cNvSpPr>
          <p:nvPr/>
        </p:nvSpPr>
        <p:spPr bwMode="auto">
          <a:xfrm>
            <a:off x="179615" y="2694219"/>
            <a:ext cx="118872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</a:rPr>
              <a:t>shows a world where people stand up for one another. It’s a setting where people who are different still come together to do great things. It’s a place where people may not be safe and happy all the time, yet they always have someone there to support them. </a:t>
            </a:r>
          </a:p>
        </p:txBody>
      </p:sp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81" y="119063"/>
            <a:ext cx="4465404" cy="340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9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TextBox 1"/>
          <p:cNvSpPr txBox="1">
            <a:spLocks noChangeArrowheads="1"/>
          </p:cNvSpPr>
          <p:nvPr/>
        </p:nvSpPr>
        <p:spPr bwMode="auto">
          <a:xfrm>
            <a:off x="1345062" y="1692727"/>
            <a:ext cx="941456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>
                <a:solidFill>
                  <a:srgbClr val="FFFFFF"/>
                </a:solidFill>
              </a:rPr>
              <a:t>I want to be 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600" b="1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>
                <a:solidFill>
                  <a:srgbClr val="FFFFFF"/>
                </a:solidFill>
              </a:rPr>
              <a:t>residence hall director.</a:t>
            </a:r>
          </a:p>
        </p:txBody>
      </p:sp>
    </p:spTree>
    <p:extLst>
      <p:ext uri="{BB962C8B-B14F-4D97-AF65-F5344CB8AC3E}">
        <p14:creationId xmlns:p14="http://schemas.microsoft.com/office/powerpoint/2010/main" val="783357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http://t0.gstatic.com/images?q=tbn:ANd9GcSMKanIvEpeZ6mwXN0gkErJWwrP9euMbbNvVxNqiQu4feHycApPj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76201"/>
            <a:ext cx="274320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55" name="Picture 4" descr="http://t0.gstatic.com/images?q=tbn:ANd9GcR3EetJrhqkw03sDIqMln9IWrRDx_hH_RAQCzb9SbufMnrWm2d5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4" y="76200"/>
            <a:ext cx="336232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56" name="Picture 6" descr="http://tengossip.com/wp-content/uploads/2009/07/mandy-moore-womens-heal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30551"/>
            <a:ext cx="281940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57" name="Picture 8" descr="http://t2.gstatic.com/images?q=tbn:ANd9GcSrla6pw_p-3p_N05IPS-GZvN4TJt9tAYqQfU21RKou31JNP1d9h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3200401"/>
            <a:ext cx="278606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58" name="Rectangle 1"/>
          <p:cNvSpPr>
            <a:spLocks noChangeArrowheads="1"/>
          </p:cNvSpPr>
          <p:nvPr/>
        </p:nvSpPr>
        <p:spPr bwMode="auto">
          <a:xfrm>
            <a:off x="4648200" y="228600"/>
            <a:ext cx="2514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 like to constantly improve myself through what I eat, think, staying active, and treat myself well.</a:t>
            </a:r>
          </a:p>
        </p:txBody>
      </p:sp>
    </p:spTree>
    <p:extLst>
      <p:ext uri="{BB962C8B-B14F-4D97-AF65-F5344CB8AC3E}">
        <p14:creationId xmlns:p14="http://schemas.microsoft.com/office/powerpoint/2010/main" val="10558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1"/>
          <p:cNvSpPr>
            <a:spLocks noChangeArrowheads="1"/>
          </p:cNvSpPr>
          <p:nvPr/>
        </p:nvSpPr>
        <p:spPr bwMode="auto">
          <a:xfrm>
            <a:off x="620488" y="326570"/>
            <a:ext cx="11740243" cy="932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 want to work with </a:t>
            </a:r>
            <a:r>
              <a:rPr lang="en-US" alt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individuals </a:t>
            </a:r>
            <a:r>
              <a:rPr lang="en-US" alt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who have eating disorders </a:t>
            </a:r>
            <a:endParaRPr lang="en-US" altLang="en-US" sz="6000" b="1" dirty="0" smtClean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and </a:t>
            </a:r>
            <a:r>
              <a:rPr lang="en-US" alt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body image problems. </a:t>
            </a: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000" b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000" b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79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1"/>
          <p:cNvSpPr>
            <a:spLocks noChangeArrowheads="1"/>
          </p:cNvSpPr>
          <p:nvPr/>
        </p:nvSpPr>
        <p:spPr bwMode="auto">
          <a:xfrm>
            <a:off x="5410200" y="76201"/>
            <a:ext cx="4953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American Idol= show helps people live their dreams.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Teen moms= “messed up lives” and relationships. Sad and horrible but interesting. I always wish that I could talk with them and help them to see all the toxic things they do and people in their lives.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Secret life of an American teen-ager—teenage girl with a baby, facing relationship issues and making life decisions as well as dealing with school, friends, and her parent’s divorce. Other characters are dealing with similar issues. </a:t>
            </a:r>
          </a:p>
        </p:txBody>
      </p:sp>
      <p:pic>
        <p:nvPicPr>
          <p:cNvPr id="460803" name="Picture 4" descr="http://t0.gstatic.com/images?q=tbn:ANd9GcTagZVHmM7vp53xmEYpcdNPfi-b5M-QhJpoRJUPLe5K-5ftom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6" y="17464"/>
            <a:ext cx="2392363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04" name="Picture 4" descr="http://www.mtv.com/onair/teen_mom/images/logo/456x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1981200"/>
            <a:ext cx="24384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05" name="Picture 2" descr="http://www.ishatec.com/wp-content/uploads/2011/08/The-Secret-Life-of-the-American-Teenager-300x2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14801"/>
            <a:ext cx="25527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35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TextBox 1"/>
          <p:cNvSpPr txBox="1">
            <a:spLocks noChangeArrowheads="1"/>
          </p:cNvSpPr>
          <p:nvPr/>
        </p:nvSpPr>
        <p:spPr bwMode="auto">
          <a:xfrm>
            <a:off x="1387476" y="1333501"/>
            <a:ext cx="8730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 dirty="0">
                <a:solidFill>
                  <a:srgbClr val="FFC000"/>
                </a:solidFill>
              </a:rPr>
              <a:t>I want to work </a:t>
            </a:r>
            <a:endParaRPr lang="en-US" altLang="en-US" sz="9600" b="1" dirty="0" smtClean="0">
              <a:solidFill>
                <a:srgbClr val="FFC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 dirty="0" smtClean="0">
                <a:solidFill>
                  <a:srgbClr val="FFC000"/>
                </a:solidFill>
              </a:rPr>
              <a:t>with </a:t>
            </a:r>
            <a:r>
              <a:rPr lang="en-US" altLang="en-US" sz="9600" b="1" dirty="0">
                <a:solidFill>
                  <a:srgbClr val="FFC000"/>
                </a:solidFill>
              </a:rPr>
              <a:t>pregnant </a:t>
            </a:r>
            <a:endParaRPr lang="en-US" altLang="en-US" sz="9600" b="1" dirty="0" smtClean="0">
              <a:solidFill>
                <a:srgbClr val="FFC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 dirty="0" smtClean="0">
                <a:solidFill>
                  <a:srgbClr val="FFC000"/>
                </a:solidFill>
              </a:rPr>
              <a:t>teens</a:t>
            </a:r>
            <a:r>
              <a:rPr lang="en-US" altLang="en-US" sz="9600" b="1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1545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1"/>
          <p:cNvSpPr>
            <a:spLocks noChangeArrowheads="1"/>
          </p:cNvSpPr>
          <p:nvPr/>
        </p:nvSpPr>
        <p:spPr bwMode="auto">
          <a:xfrm>
            <a:off x="5981700" y="-280988"/>
            <a:ext cx="5840186" cy="69249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Intervention follows drug addicts as they purchase and use drugs. It shows real people having real problems</a:t>
            </a:r>
            <a:r>
              <a:rPr lang="en-US" altLang="en-US" b="1" dirty="0" smtClean="0">
                <a:solidFill>
                  <a:srgbClr val="FFFFFF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</a:rPr>
              <a:t>True Life= different topic each show. My favorite episodes are about drug addicts/eating disorders, strange medical conditions, and other taboo</a:t>
            </a:r>
          </a:p>
        </p:txBody>
      </p:sp>
      <p:pic>
        <p:nvPicPr>
          <p:cNvPr id="462851" name="Picture 2" descr="http://intervention.justwhyman.com/home/wp-content/uploads/2011/02/interventio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376068"/>
            <a:ext cx="3719743" cy="2312988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852" name="Picture 4" descr="http://ecx.images-amazon.com/images/I/5171mrEjSXL._SX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8" y="3848103"/>
            <a:ext cx="3714298" cy="22907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Box 1"/>
          <p:cNvSpPr txBox="1">
            <a:spLocks noChangeArrowheads="1"/>
          </p:cNvSpPr>
          <p:nvPr/>
        </p:nvSpPr>
        <p:spPr bwMode="auto">
          <a:xfrm>
            <a:off x="292100" y="1752601"/>
            <a:ext cx="1164954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 dirty="0">
                <a:solidFill>
                  <a:srgbClr val="FFC000"/>
                </a:solidFill>
              </a:rPr>
              <a:t>I want to work </a:t>
            </a:r>
            <a:r>
              <a:rPr lang="en-US" altLang="en-US" sz="9600" b="1" dirty="0" smtClean="0">
                <a:solidFill>
                  <a:srgbClr val="FFC000"/>
                </a:solidFill>
              </a:rPr>
              <a:t>in 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 dirty="0" smtClean="0">
                <a:solidFill>
                  <a:srgbClr val="FFC000"/>
                </a:solidFill>
              </a:rPr>
              <a:t>rehabilitation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600" b="1" dirty="0" smtClean="0">
                <a:solidFill>
                  <a:srgbClr val="FFC000"/>
                </a:solidFill>
              </a:rPr>
              <a:t>clinic</a:t>
            </a:r>
            <a:r>
              <a:rPr lang="en-US" altLang="en-US" sz="9600" b="1" dirty="0">
                <a:solidFill>
                  <a:srgbClr val="FFC000"/>
                </a:solidFill>
              </a:rPr>
              <a:t>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55800" y="495300"/>
            <a:ext cx="8255000" cy="145415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b="1" kern="0" dirty="0" smtClean="0">
                <a:solidFill>
                  <a:schemeClr val="tx1"/>
                </a:solidFill>
              </a:rPr>
              <a:t>Clinical Mental Health Student</a:t>
            </a:r>
          </a:p>
        </p:txBody>
      </p:sp>
    </p:spTree>
    <p:extLst>
      <p:ext uri="{BB962C8B-B14F-4D97-AF65-F5344CB8AC3E}">
        <p14:creationId xmlns:p14="http://schemas.microsoft.com/office/powerpoint/2010/main" val="783097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070" y="4030213"/>
            <a:ext cx="9764488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FFC000"/>
                </a:solidFill>
              </a:rPr>
              <a:t>Between     It Is</a:t>
            </a:r>
            <a:endParaRPr lang="en-US" sz="9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129" y="1758044"/>
            <a:ext cx="8436429" cy="1475013"/>
          </a:xfrm>
        </p:spPr>
        <p:txBody>
          <a:bodyPr/>
          <a:lstStyle/>
          <a:p>
            <a:pPr marL="0" indent="0">
              <a:buNone/>
            </a:pPr>
            <a:r>
              <a:rPr lang="en-US" sz="9600" b="1" dirty="0" smtClean="0">
                <a:solidFill>
                  <a:schemeClr val="bg1"/>
                </a:solidFill>
                <a:latin typeface="Aharoni" panose="02010803020104030203" pitchFamily="2" charset="-79"/>
                <a:ea typeface="DejaVu Serif Condensed" panose="02060606050605020204" pitchFamily="18" charset="0"/>
                <a:cs typeface="Aharoni" panose="02010803020104030203" pitchFamily="2" charset="-79"/>
              </a:rPr>
              <a:t>INTER       EST</a:t>
            </a:r>
            <a:endParaRPr lang="en-US" sz="9600" b="1" dirty="0">
              <a:solidFill>
                <a:schemeClr val="bg1"/>
              </a:solidFill>
              <a:latin typeface="Aharoni" panose="02010803020104030203" pitchFamily="2" charset="-79"/>
              <a:ea typeface="DejaVu Serif Condensed" panose="020606060506050202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42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2" descr="http://mediamass.net/jdd/public/documents/entries/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6934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6592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9857" y="1676401"/>
            <a:ext cx="3015343" cy="3992563"/>
          </a:xfrm>
        </p:spPr>
        <p:txBody>
          <a:bodyPr/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</a:rPr>
              <a:t>I like the </a:t>
            </a:r>
            <a:r>
              <a:rPr lang="en-US" altLang="en-US" sz="5400" b="1" dirty="0" smtClean="0">
                <a:solidFill>
                  <a:schemeClr val="bg1"/>
                </a:solidFill>
              </a:rPr>
              <a:t>stories about </a:t>
            </a:r>
            <a:r>
              <a:rPr lang="en-US" altLang="en-US" sz="5400" b="1" dirty="0">
                <a:solidFill>
                  <a:schemeClr val="bg1"/>
                </a:solidFill>
              </a:rPr>
              <a:t>sex. </a:t>
            </a:r>
          </a:p>
        </p:txBody>
      </p:sp>
    </p:spTree>
    <p:extLst>
      <p:ext uri="{BB962C8B-B14F-4D97-AF65-F5344CB8AC3E}">
        <p14:creationId xmlns:p14="http://schemas.microsoft.com/office/powerpoint/2010/main" val="25165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6" name="Picture 2" descr="http://i.perezhilton.com/wp-content/uploads/2013/05/isla-fisher-british-cosmopolitan-july-2013_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9214"/>
            <a:ext cx="5046662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7" name="Text Placeholder 3"/>
          <p:cNvSpPr>
            <a:spLocks noGrp="1"/>
          </p:cNvSpPr>
          <p:nvPr>
            <p:ph type="body" sz="half" idx="2"/>
          </p:nvPr>
        </p:nvSpPr>
        <p:spPr>
          <a:xfrm>
            <a:off x="-228600" y="1437590"/>
            <a:ext cx="5867400" cy="4691062"/>
          </a:xfrm>
        </p:spPr>
        <p:txBody>
          <a:bodyPr/>
          <a:lstStyle/>
          <a:p>
            <a:pPr algn="ctr"/>
            <a:r>
              <a:rPr lang="en-US" altLang="en-US" sz="6600" b="1" dirty="0">
                <a:solidFill>
                  <a:schemeClr val="bg1"/>
                </a:solidFill>
              </a:rPr>
              <a:t>I like the </a:t>
            </a:r>
            <a:r>
              <a:rPr lang="en-US" altLang="en-US" sz="6600" b="1" dirty="0" err="1" smtClean="0">
                <a:solidFill>
                  <a:schemeClr val="bg1"/>
                </a:solidFill>
              </a:rPr>
              <a:t>embarasing</a:t>
            </a:r>
            <a:r>
              <a:rPr lang="en-US" altLang="en-US" sz="6600" b="1" dirty="0" smtClean="0">
                <a:solidFill>
                  <a:schemeClr val="bg1"/>
                </a:solidFill>
              </a:rPr>
              <a:t>  </a:t>
            </a:r>
            <a:r>
              <a:rPr lang="en-US" altLang="en-US" sz="6600" b="1" dirty="0">
                <a:solidFill>
                  <a:schemeClr val="bg1"/>
                </a:solidFill>
              </a:rPr>
              <a:t>discussions           of sex.</a:t>
            </a:r>
          </a:p>
        </p:txBody>
      </p:sp>
    </p:spTree>
    <p:extLst>
      <p:ext uri="{BB962C8B-B14F-4D97-AF65-F5344CB8AC3E}">
        <p14:creationId xmlns:p14="http://schemas.microsoft.com/office/powerpoint/2010/main" val="7424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Subtitle 5"/>
          <p:cNvSpPr>
            <a:spLocks noGrp="1"/>
          </p:cNvSpPr>
          <p:nvPr>
            <p:ph type="subTitle" idx="1"/>
          </p:nvPr>
        </p:nvSpPr>
        <p:spPr>
          <a:xfrm>
            <a:off x="1387929" y="1132110"/>
            <a:ext cx="8953500" cy="1752600"/>
          </a:xfrm>
        </p:spPr>
        <p:txBody>
          <a:bodyPr/>
          <a:lstStyle/>
          <a:p>
            <a:r>
              <a:rPr lang="en-US" altLang="en-US" sz="9600" b="1" dirty="0">
                <a:solidFill>
                  <a:schemeClr val="bg1"/>
                </a:solidFill>
              </a:rPr>
              <a:t>I want to become a sex therapist.</a:t>
            </a:r>
          </a:p>
        </p:txBody>
      </p:sp>
    </p:spTree>
    <p:extLst>
      <p:ext uri="{BB962C8B-B14F-4D97-AF65-F5344CB8AC3E}">
        <p14:creationId xmlns:p14="http://schemas.microsoft.com/office/powerpoint/2010/main" val="23545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 descr="Image result for Rehab addict detro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493663"/>
            <a:ext cx="6309535" cy="355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roperty br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35" y="1620212"/>
            <a:ext cx="4855369" cy="48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5" y="620492"/>
            <a:ext cx="11489871" cy="60415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 </a:t>
            </a:r>
            <a:r>
              <a:rPr lang="en-US" sz="3600" b="1" dirty="0">
                <a:solidFill>
                  <a:schemeClr val="bg1"/>
                </a:solidFill>
              </a:rPr>
              <a:t>relate this show back to what I want to do in advising. I want to help students in highly </a:t>
            </a:r>
            <a:r>
              <a:rPr lang="en-US" sz="3600" b="1" dirty="0" smtClean="0">
                <a:solidFill>
                  <a:schemeClr val="bg1"/>
                </a:solidFill>
              </a:rPr>
              <a:t>rigorous </a:t>
            </a:r>
            <a:r>
              <a:rPr lang="en-US" sz="3600" b="1" dirty="0">
                <a:solidFill>
                  <a:schemeClr val="bg1"/>
                </a:solidFill>
              </a:rPr>
              <a:t>or competitive program who are just not cutting it find a new path. I want to help them </a:t>
            </a:r>
            <a:r>
              <a:rPr lang="en-US" sz="3600" b="1" dirty="0" smtClean="0">
                <a:solidFill>
                  <a:schemeClr val="bg1"/>
                </a:solidFill>
              </a:rPr>
              <a:t>explore </a:t>
            </a:r>
            <a:r>
              <a:rPr lang="en-US" sz="3600" b="1" dirty="0">
                <a:solidFill>
                  <a:schemeClr val="bg1"/>
                </a:solidFill>
              </a:rPr>
              <a:t>their skills and interests and make their “plan </a:t>
            </a:r>
            <a:r>
              <a:rPr lang="en-US" sz="3600" b="1" dirty="0" smtClean="0">
                <a:solidFill>
                  <a:schemeClr val="bg1"/>
                </a:solidFill>
              </a:rPr>
              <a:t>B” an </a:t>
            </a:r>
            <a:r>
              <a:rPr lang="en-US" sz="3600" b="1" dirty="0">
                <a:solidFill>
                  <a:schemeClr val="bg1"/>
                </a:solidFill>
              </a:rPr>
              <a:t>even better fit </a:t>
            </a:r>
            <a:r>
              <a:rPr lang="en-US" sz="3600" b="1" dirty="0" smtClean="0">
                <a:solidFill>
                  <a:schemeClr val="bg1"/>
                </a:solidFill>
              </a:rPr>
              <a:t>than </a:t>
            </a:r>
            <a:r>
              <a:rPr lang="en-US" sz="3600" b="1" dirty="0">
                <a:solidFill>
                  <a:schemeClr val="bg1"/>
                </a:solidFill>
              </a:rPr>
              <a:t>their “plan </a:t>
            </a:r>
            <a:r>
              <a:rPr lang="en-US" sz="3600" b="1" dirty="0" smtClean="0">
                <a:solidFill>
                  <a:schemeClr val="bg1"/>
                </a:solidFill>
              </a:rPr>
              <a:t>A”. </a:t>
            </a:r>
            <a:r>
              <a:rPr lang="en-US" sz="3600" b="1" dirty="0">
                <a:solidFill>
                  <a:schemeClr val="bg1"/>
                </a:solidFill>
              </a:rPr>
              <a:t>In this case, my students are the houses I see on the remodeling shows. It is </a:t>
            </a:r>
            <a:r>
              <a:rPr lang="en-US" sz="3600" b="1" dirty="0" smtClean="0">
                <a:solidFill>
                  <a:schemeClr val="bg1"/>
                </a:solidFill>
              </a:rPr>
              <a:t>taking homes </a:t>
            </a:r>
            <a:r>
              <a:rPr lang="en-US" sz="3600" b="1" dirty="0">
                <a:solidFill>
                  <a:schemeClr val="bg1"/>
                </a:solidFill>
              </a:rPr>
              <a:t>that no one wants, fixing them up, and re-shaping them to the market. Here is the real revelation </a:t>
            </a:r>
            <a:r>
              <a:rPr lang="en-US" sz="3600" b="1" dirty="0" smtClean="0">
                <a:solidFill>
                  <a:schemeClr val="bg1"/>
                </a:solidFill>
              </a:rPr>
              <a:t>though, </a:t>
            </a:r>
            <a:r>
              <a:rPr lang="en-US" sz="3600" b="1" dirty="0">
                <a:solidFill>
                  <a:schemeClr val="bg1"/>
                </a:solidFill>
              </a:rPr>
              <a:t>it blew my mind to no end while… the real answer is that I do not want to tear out  students old qualities and skills telling them how to act. But instead I want to </a:t>
            </a:r>
            <a:r>
              <a:rPr lang="en-US" sz="3600" b="1" dirty="0" smtClean="0">
                <a:solidFill>
                  <a:schemeClr val="bg1"/>
                </a:solidFill>
              </a:rPr>
              <a:t>help </a:t>
            </a:r>
            <a:r>
              <a:rPr lang="en-US" sz="3600" b="1" dirty="0">
                <a:solidFill>
                  <a:schemeClr val="bg1"/>
                </a:solidFill>
              </a:rPr>
              <a:t>students be aware of their own skills and qualities polishing them up </a:t>
            </a:r>
            <a:r>
              <a:rPr lang="en-US" sz="3600" b="1" dirty="0" smtClean="0">
                <a:solidFill>
                  <a:schemeClr val="bg1"/>
                </a:solidFill>
              </a:rPr>
              <a:t>until </a:t>
            </a:r>
            <a:r>
              <a:rPr lang="en-US" sz="3600" b="1" dirty="0">
                <a:solidFill>
                  <a:schemeClr val="bg1"/>
                </a:solidFill>
              </a:rPr>
              <a:t>they shine.  I love Property Brothers because it is about fixing </a:t>
            </a:r>
            <a:r>
              <a:rPr lang="en-US" sz="3600" b="1" dirty="0" smtClean="0">
                <a:solidFill>
                  <a:schemeClr val="bg1"/>
                </a:solidFill>
              </a:rPr>
              <a:t>houses because </a:t>
            </a:r>
            <a:r>
              <a:rPr lang="en-US" sz="3600" b="1" dirty="0">
                <a:solidFill>
                  <a:schemeClr val="bg1"/>
                </a:solidFill>
              </a:rPr>
              <a:t>I do not want to gut the houses.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25044" y="261257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Career Counselor at a University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51" y="444500"/>
            <a:ext cx="11497849" cy="6413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All three of my shows are about people who are trying to overcome their own life issues for some kind of goal.  The underlying themes reiterates my passion to become a school counselor. </a:t>
            </a:r>
            <a:endParaRPr lang="en-US" sz="4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05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b="1" dirty="0">
                <a:solidFill>
                  <a:srgbClr val="FFC000"/>
                </a:solidFill>
              </a:rPr>
              <a:t>Glee</a:t>
            </a:r>
            <a:r>
              <a:rPr lang="en-US" sz="4400" b="1" dirty="0">
                <a:solidFill>
                  <a:schemeClr val="bg1"/>
                </a:solidFill>
              </a:rPr>
              <a:t> =  high schoolers who have issues, </a:t>
            </a:r>
            <a:r>
              <a:rPr lang="en-US" sz="4400" b="1" dirty="0" smtClean="0">
                <a:solidFill>
                  <a:schemeClr val="bg1"/>
                </a:solidFill>
              </a:rPr>
              <a:t>                    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      a </a:t>
            </a:r>
            <a:r>
              <a:rPr lang="en-US" sz="4400" b="1" dirty="0">
                <a:solidFill>
                  <a:schemeClr val="bg1"/>
                </a:solidFill>
              </a:rPr>
              <a:t>diverse </a:t>
            </a:r>
            <a:r>
              <a:rPr lang="en-US" sz="4400" b="1" dirty="0" smtClean="0">
                <a:solidFill>
                  <a:schemeClr val="bg1"/>
                </a:solidFill>
              </a:rPr>
              <a:t>group                                                                                      </a:t>
            </a:r>
            <a:r>
              <a:rPr lang="en-US" sz="4400" b="1" dirty="0" smtClean="0">
                <a:solidFill>
                  <a:srgbClr val="FFC000"/>
                </a:solidFill>
              </a:rPr>
              <a:t>Make </a:t>
            </a:r>
            <a:r>
              <a:rPr lang="en-US" sz="4400" b="1" dirty="0">
                <a:solidFill>
                  <a:srgbClr val="FFC000"/>
                </a:solidFill>
              </a:rPr>
              <a:t>or Break </a:t>
            </a:r>
            <a:r>
              <a:rPr lang="en-US" sz="4400" b="1" dirty="0" smtClean="0">
                <a:solidFill>
                  <a:srgbClr val="FFC000"/>
                </a:solidFill>
              </a:rPr>
              <a:t>It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>
                <a:solidFill>
                  <a:schemeClr val="bg1"/>
                </a:solidFill>
              </a:rPr>
              <a:t>=  a team working to </a:t>
            </a:r>
            <a:r>
              <a:rPr lang="en-US" sz="4400" b="1" dirty="0" smtClean="0">
                <a:solidFill>
                  <a:schemeClr val="bg1"/>
                </a:solidFill>
              </a:rPr>
              <a:t>overcome        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     their </a:t>
            </a:r>
            <a:r>
              <a:rPr lang="en-US" sz="4400" b="1" dirty="0">
                <a:solidFill>
                  <a:schemeClr val="bg1"/>
                </a:solidFill>
              </a:rPr>
              <a:t>own personal psychological </a:t>
            </a:r>
            <a:r>
              <a:rPr lang="en-US" sz="4400" b="1" dirty="0" smtClean="0">
                <a:solidFill>
                  <a:schemeClr val="bg1"/>
                </a:solidFill>
              </a:rPr>
              <a:t>issues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FFC000"/>
                </a:solidFill>
              </a:rPr>
              <a:t>I Used </a:t>
            </a:r>
            <a:r>
              <a:rPr lang="en-US" sz="4400" b="1" dirty="0">
                <a:solidFill>
                  <a:srgbClr val="FFC000"/>
                </a:solidFill>
              </a:rPr>
              <a:t>to be </a:t>
            </a:r>
            <a:r>
              <a:rPr lang="en-US" sz="4400" b="1" dirty="0" smtClean="0">
                <a:solidFill>
                  <a:srgbClr val="FFC000"/>
                </a:solidFill>
              </a:rPr>
              <a:t>Fat </a:t>
            </a:r>
            <a:r>
              <a:rPr lang="en-US" sz="4400" b="1" dirty="0" smtClean="0">
                <a:solidFill>
                  <a:schemeClr val="bg1"/>
                </a:solidFill>
              </a:rPr>
              <a:t>=  </a:t>
            </a:r>
            <a:r>
              <a:rPr lang="en-US" sz="4400" b="1" dirty="0">
                <a:solidFill>
                  <a:schemeClr val="bg1"/>
                </a:solidFill>
              </a:rPr>
              <a:t>teenagers </a:t>
            </a:r>
            <a:r>
              <a:rPr lang="en-US" sz="4400" b="1">
                <a:solidFill>
                  <a:schemeClr val="bg1"/>
                </a:solidFill>
              </a:rPr>
              <a:t>overcoming </a:t>
            </a:r>
            <a:r>
              <a:rPr lang="en-US" sz="4400" b="1" smtClean="0">
                <a:solidFill>
                  <a:schemeClr val="bg1"/>
                </a:solidFill>
              </a:rPr>
              <a:t/>
            </a:r>
            <a:br>
              <a:rPr lang="en-US" sz="4400" b="1" smtClean="0">
                <a:solidFill>
                  <a:schemeClr val="bg1"/>
                </a:solidFill>
              </a:rPr>
            </a:br>
            <a:r>
              <a:rPr lang="en-US" sz="4400" b="1" smtClean="0">
                <a:solidFill>
                  <a:schemeClr val="bg1"/>
                </a:solidFill>
              </a:rPr>
              <a:t>     obstacles </a:t>
            </a:r>
            <a:r>
              <a:rPr lang="en-US" sz="4400" b="1" dirty="0">
                <a:solidFill>
                  <a:schemeClr val="bg1"/>
                </a:solidFill>
              </a:rPr>
              <a:t>in life.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6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6899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0" t="15977" r="4299"/>
          <a:stretch/>
        </p:blipFill>
        <p:spPr>
          <a:xfrm>
            <a:off x="1191986" y="-68262"/>
            <a:ext cx="9470571" cy="7086600"/>
          </a:xfrm>
        </p:spPr>
      </p:pic>
      <p:sp>
        <p:nvSpPr>
          <p:cNvPr id="468996" name="TextBox 4"/>
          <p:cNvSpPr txBox="1">
            <a:spLocks noChangeArrowheads="1"/>
          </p:cNvSpPr>
          <p:nvPr/>
        </p:nvSpPr>
        <p:spPr bwMode="auto">
          <a:xfrm>
            <a:off x="5105400" y="6248400"/>
            <a:ext cx="2590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>
                <a:solidFill>
                  <a:srgbClr val="FFFFFF"/>
                </a:solidFill>
              </a:rPr>
              <a:t>Michael</a:t>
            </a:r>
          </a:p>
        </p:txBody>
      </p:sp>
    </p:spTree>
    <p:extLst>
      <p:ext uri="{BB962C8B-B14F-4D97-AF65-F5344CB8AC3E}">
        <p14:creationId xmlns:p14="http://schemas.microsoft.com/office/powerpoint/2010/main" val="33520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ike finall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637" y="274638"/>
            <a:ext cx="10581763" cy="6364686"/>
          </a:xfrm>
        </p:spPr>
      </p:pic>
    </p:spTree>
    <p:extLst>
      <p:ext uri="{BB962C8B-B14F-4D97-AF65-F5344CB8AC3E}">
        <p14:creationId xmlns:p14="http://schemas.microsoft.com/office/powerpoint/2010/main" val="292997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Game infor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" y="207456"/>
            <a:ext cx="4697481" cy="6291321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19800" y="579445"/>
            <a:ext cx="6172200" cy="5135562"/>
          </a:xfrm>
        </p:spPr>
        <p:txBody>
          <a:bodyPr/>
          <a:lstStyle/>
          <a:p>
            <a:r>
              <a:rPr lang="en-US" sz="6000" dirty="0" smtClean="0">
                <a:solidFill>
                  <a:schemeClr val="bg1"/>
                </a:solidFill>
              </a:rPr>
              <a:t>The economics of the industry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6000" dirty="0" smtClean="0">
                <a:solidFill>
                  <a:schemeClr val="bg1"/>
                </a:solidFill>
              </a:rPr>
              <a:t>How developers get started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6000" dirty="0" smtClean="0">
                <a:solidFill>
                  <a:schemeClr val="bg1"/>
                </a:solidFill>
              </a:rPr>
              <a:t>Innovations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784" y="1079052"/>
            <a:ext cx="5586186" cy="5876923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Science</a:t>
            </a:r>
          </a:p>
          <a:p>
            <a:r>
              <a:rPr lang="en-US" sz="6000" b="1" dirty="0" smtClean="0">
                <a:solidFill>
                  <a:schemeClr val="bg1"/>
                </a:solidFill>
              </a:rPr>
              <a:t>Technology innovations</a:t>
            </a:r>
          </a:p>
          <a:p>
            <a:r>
              <a:rPr lang="en-US" sz="6000" b="1" dirty="0" smtClean="0">
                <a:solidFill>
                  <a:schemeClr val="bg1"/>
                </a:solidFill>
              </a:rPr>
              <a:t>Anthropology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newsweek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19" y="511705"/>
            <a:ext cx="4307568" cy="574342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2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sz="6000" u="sng" dirty="0">
                <a:solidFill>
                  <a:srgbClr val="FFC000"/>
                </a:solidFill>
                <a:effectLst/>
              </a:rPr>
              <a:t>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486" y="427038"/>
            <a:ext cx="9846128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ffectLst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ffectLst/>
              </a:rPr>
              <a:t>The feeling when one’s attention, concern, or curiosity is particularly engaged by something.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A psychosocial tensional state between a                    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             person and environment.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http://thefortuneacademy.files.wordpress.com/2013/05/payattention_sm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04" y="2489363"/>
            <a:ext cx="5076825" cy="24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241" y="162843"/>
            <a:ext cx="4011084" cy="488951"/>
          </a:xfrm>
        </p:spPr>
        <p:txBody>
          <a:bodyPr>
            <a:normAutofit fontScale="90000"/>
          </a:bodyPr>
          <a:lstStyle/>
          <a:p>
            <a:pPr algn="r"/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the Date: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8" y="1333501"/>
            <a:ext cx="9059695" cy="4610100"/>
          </a:xfrm>
        </p:spPr>
        <p:txBody>
          <a:bodyPr>
            <a:normAutofit fontScale="92500" lnSpcReduction="10000"/>
          </a:bodyPr>
          <a:lstStyle/>
          <a:p>
            <a:r>
              <a:rPr lang="en-US" sz="2667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 State University, 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Hotel and Conference Center</a:t>
            </a:r>
          </a:p>
          <a:p>
            <a:r>
              <a:rPr lang="en-US" sz="2667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23</a:t>
            </a:r>
            <a:r>
              <a:rPr lang="en-US" sz="2667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-25</a:t>
            </a:r>
            <a:r>
              <a:rPr lang="en-US" sz="2667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2018</a:t>
            </a: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Accommodations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 State Hotel and Conference Center,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www.kentstatehotel.com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Code: CCI2018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Explore Downtown: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http://www.kent.edu/engagement/upcoming-conferences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3792" y="848381"/>
            <a:ext cx="69982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Career Construction Institute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349" y="1617062"/>
            <a:ext cx="5666903" cy="31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5234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9572" name="Picture 4" descr="Glasser Croppe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3400"/>
            <a:ext cx="4191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609600"/>
            <a:ext cx="4237945" cy="590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7543800" y="6491288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William Glasser</a:t>
            </a:r>
          </a:p>
        </p:txBody>
      </p:sp>
    </p:spTree>
    <p:extLst>
      <p:ext uri="{BB962C8B-B14F-4D97-AF65-F5344CB8AC3E}">
        <p14:creationId xmlns:p14="http://schemas.microsoft.com/office/powerpoint/2010/main" val="32698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4200" y="2057400"/>
            <a:ext cx="30480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400" b="1"/>
              <a:t>Sigmund Freud</a:t>
            </a:r>
          </a:p>
        </p:txBody>
      </p:sp>
      <p:pic>
        <p:nvPicPr>
          <p:cNvPr id="111620" name="Picture 4" descr="psychoana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9"/>
            <a:ext cx="44926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00600"/>
            <a:ext cx="7010400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199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010400" y="838200"/>
            <a:ext cx="34290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3"/>
                </a:solidFill>
              </a:rPr>
              <a:t>Aaron Beck</a:t>
            </a:r>
          </a:p>
        </p:txBody>
      </p:sp>
      <p:pic>
        <p:nvPicPr>
          <p:cNvPr id="113667" name="Picture 3" descr="atb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3238" y="609600"/>
            <a:ext cx="4748212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4" descr="Click to view image detail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974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46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5716" name="Picture 4" descr="B.F. Ski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14676"/>
            <a:ext cx="3810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/>
          <a:stretch>
            <a:fillRect/>
          </a:stretch>
        </p:blipFill>
        <p:spPr bwMode="auto">
          <a:xfrm>
            <a:off x="1828801" y="533400"/>
            <a:ext cx="4227513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8" name="Picture 6" descr="is?_pl_srlppjscv8Znf4S33PtoVaAezGCs2yCqMLskwPc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04800"/>
            <a:ext cx="15986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1905000" y="5334001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</a:rPr>
              <a:t>John B. Watson</a:t>
            </a:r>
          </a:p>
        </p:txBody>
      </p:sp>
    </p:spTree>
    <p:extLst>
      <p:ext uri="{BB962C8B-B14F-4D97-AF65-F5344CB8AC3E}">
        <p14:creationId xmlns:p14="http://schemas.microsoft.com/office/powerpoint/2010/main" val="4159507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George%20Kelly_small">
            <a:hlinkClick r:id="rId3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371600"/>
            <a:ext cx="3475038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3" name="Picture 4" descr="Theory of Personality: The Psychology of Personal Constructs (The Norton Library) - 0393001520 - http://www.indodigest.com">
            <a:hlinkClick r:id="rId5" tooltip="Theory of Personality: The Psychology of Personal Constructs (The Norton Library) - 0393001520 - http://www.indodigest.com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733800"/>
            <a:ext cx="1752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5" descr="rgri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"/>
            <a:ext cx="31242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Text Box 7"/>
          <p:cNvSpPr txBox="1">
            <a:spLocks noChangeArrowheads="1"/>
          </p:cNvSpPr>
          <p:nvPr/>
        </p:nvSpPr>
        <p:spPr bwMode="auto">
          <a:xfrm>
            <a:off x="2514601" y="365126"/>
            <a:ext cx="33496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</a:rPr>
              <a:t>George Kelly</a:t>
            </a:r>
          </a:p>
        </p:txBody>
      </p:sp>
    </p:spTree>
    <p:extLst>
      <p:ext uri="{BB962C8B-B14F-4D97-AF65-F5344CB8AC3E}">
        <p14:creationId xmlns:p14="http://schemas.microsoft.com/office/powerpoint/2010/main" val="1084894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9812" name="Picture 4" descr="kj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457200"/>
            <a:ext cx="36544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5" descr="kenneth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4038600"/>
            <a:ext cx="17399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6" descr="kenneth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0"/>
            <a:ext cx="179228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7" descr="kenneth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143000"/>
            <a:ext cx="1428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6" name="Picture 8" descr="gerg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209800"/>
            <a:ext cx="32162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492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1859" name="Picture 3" descr="Fritz Perls [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1"/>
            <a:ext cx="374650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 descr="perl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533401"/>
            <a:ext cx="1947862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5" descr="Gestalt Thera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26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 descr="facesco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62400"/>
            <a:ext cx="38100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Picture 7" descr="ans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259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8" descr="is?LF0znaBwXcTzwIcB4iptxWd1wfhcLwajh6VpSHt5c0w">
            <a:hlinkClick r:id="rId8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662238"/>
            <a:ext cx="1676400" cy="7794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717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119740" y="274638"/>
            <a:ext cx="10972800" cy="1143000"/>
          </a:xfrm>
        </p:spPr>
        <p:txBody>
          <a:bodyPr/>
          <a:lstStyle/>
          <a:p>
            <a:r>
              <a:rPr lang="en-US" altLang="en-US" sz="5400" b="1" dirty="0" smtClean="0">
                <a:solidFill>
                  <a:srgbClr val="FFC000"/>
                </a:solidFill>
              </a:rPr>
              <a:t>Gestalt Prayer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 smtClean="0">
                <a:solidFill>
                  <a:schemeClr val="bg1"/>
                </a:solidFill>
              </a:rPr>
              <a:t>I do my  thing and you do your thing.</a:t>
            </a:r>
          </a:p>
          <a:p>
            <a:r>
              <a:rPr lang="en-US" altLang="en-US" sz="3600" b="1" dirty="0" smtClean="0">
                <a:solidFill>
                  <a:schemeClr val="bg1"/>
                </a:solidFill>
              </a:rPr>
              <a:t>I am not in this world to live up to your expectations</a:t>
            </a:r>
          </a:p>
          <a:p>
            <a:r>
              <a:rPr lang="en-US" altLang="en-US" sz="3600" b="1" dirty="0" smtClean="0">
                <a:solidFill>
                  <a:schemeClr val="bg1"/>
                </a:solidFill>
              </a:rPr>
              <a:t>And you are not in this world to live up to mine.</a:t>
            </a:r>
          </a:p>
          <a:p>
            <a:r>
              <a:rPr lang="en-US" altLang="en-US" sz="3600" b="1" dirty="0" smtClean="0">
                <a:solidFill>
                  <a:schemeClr val="bg1"/>
                </a:solidFill>
              </a:rPr>
              <a:t>You are you and I am I,</a:t>
            </a:r>
          </a:p>
          <a:p>
            <a:r>
              <a:rPr lang="en-US" altLang="en-US" sz="3600" b="1" dirty="0" smtClean="0">
                <a:solidFill>
                  <a:schemeClr val="bg1"/>
                </a:solidFill>
              </a:rPr>
              <a:t>If by chance we find each other, it’s beautiful.</a:t>
            </a:r>
          </a:p>
          <a:p>
            <a:r>
              <a:rPr lang="en-US" altLang="en-US" sz="3600" b="1" dirty="0" smtClean="0">
                <a:solidFill>
                  <a:schemeClr val="bg1"/>
                </a:solidFill>
              </a:rPr>
              <a:t>If not, it can’t be helped. (</a:t>
            </a:r>
            <a:r>
              <a:rPr lang="en-US" altLang="en-US" sz="3600" b="1" dirty="0" err="1" smtClean="0">
                <a:solidFill>
                  <a:schemeClr val="bg1"/>
                </a:solidFill>
              </a:rPr>
              <a:t>Perls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, 1969, p.4)</a:t>
            </a:r>
          </a:p>
        </p:txBody>
      </p:sp>
    </p:spTree>
    <p:extLst>
      <p:ext uri="{BB962C8B-B14F-4D97-AF65-F5344CB8AC3E}">
        <p14:creationId xmlns:p14="http://schemas.microsoft.com/office/powerpoint/2010/main" val="3571219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4932" name="Picture 4" descr="is?WdbQU3qOR_zzKjk9YaWvqf94wAc6ik0jO4R0rf4JCf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1"/>
            <a:ext cx="33528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5" descr="j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1"/>
            <a:ext cx="28321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Picture 6" descr="Scena psicodram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1"/>
            <a:ext cx="36576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5" name="Picture 7" descr="moreno_19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685800"/>
            <a:ext cx="2603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102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282" name="Picture 2" descr="Image result for goa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078690">
            <a:off x="3086495" y="2924813"/>
            <a:ext cx="3886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INTERESTS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7943" y="4200071"/>
            <a:ext cx="6090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Values = Objectives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Interests = Objects &amp; Activities                              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                  through which 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                  objectives are </a:t>
            </a:r>
            <a:br>
              <a:rPr lang="en-US" sz="32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                  attained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6980" name="Picture 4" descr="manyw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509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9028" name="Picture 4" descr="J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035425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5" descr="SearchforMea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86200"/>
            <a:ext cx="1790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6" descr="9780393311068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3371850"/>
            <a:ext cx="2316163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7" descr="Rollo M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04800"/>
            <a:ext cx="2336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30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1076" name="Picture 4" descr="ro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05064"/>
            <a:ext cx="4800600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 descr="Carl Roger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4845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6" descr="is?BpSCuAR9kbnRS-PSoc37N2-y0hkyn7ZD5Qzj2LjCDw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"/>
            <a:ext cx="441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9" name="Picture 7" descr="Person-Centered-Counseling.com -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94250"/>
            <a:ext cx="23622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384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33124" name="Picture 4" descr="Ar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11438"/>
            <a:ext cx="59436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5" descr="Group Work: A Counseling Specialty (4th Edition)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940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6" descr="is?1349DH2FAqtF9uLeFUkVRG4hZxe87-a9MoZnryPRo4c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7" descr="gro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1"/>
            <a:ext cx="29718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2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5172" name="Picture 4" descr="is?qgK9QyPsQqNO4dLjtnupfHqTo1mdcJpAw7O8Xv0h2F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6941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5" descr="Albert Ell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4" y="0"/>
            <a:ext cx="31702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6" descr="albert051031_2_1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21415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5" name="Picture 7" descr="is?f68-OUQn20TkQY3X1cMwfrc3qjGvB9pRlpdG1Y5bf34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1428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6" name="Picture 8" descr="is?U0dAcrxkciOX4m2LFgQ5fYSKEwaEKW9LYvwApVL5N3M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191000"/>
            <a:ext cx="16668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468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7220" name="Picture 4" descr="Adlerat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6099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 descr="0061311545_01_MZZZZZZZ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676400"/>
            <a:ext cx="2327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6" descr="ad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4" y="2819400"/>
            <a:ext cx="31130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34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9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1"/>
            <a:ext cx="6477000" cy="639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571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0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0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7500"/>
            <a:ext cx="631190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5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1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1011" r="21753" b="21379"/>
          <a:stretch>
            <a:fillRect/>
          </a:stretch>
        </p:blipFill>
        <p:spPr bwMode="auto">
          <a:xfrm>
            <a:off x="1481138" y="-76200"/>
            <a:ext cx="92456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2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June, 2017 NCDA  Orlando, </a:t>
            </a:r>
            <a:r>
              <a:rPr lang="en-US" smtClean="0"/>
              <a:t>Fl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7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044" y="2163311"/>
            <a:ext cx="997131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effectLst/>
              </a:rPr>
              <a:t>Need        Interest         Value</a:t>
            </a:r>
          </a:p>
          <a:p>
            <a:pPr marL="0" indent="0">
              <a:buNone/>
            </a:pPr>
            <a:endParaRPr lang="en-US" sz="4800" b="1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effectLst/>
              </a:rPr>
              <a:t>Why            How            What</a:t>
            </a:r>
          </a:p>
        </p:txBody>
      </p:sp>
    </p:spTree>
    <p:extLst>
      <p:ext uri="{BB962C8B-B14F-4D97-AF65-F5344CB8AC3E}">
        <p14:creationId xmlns:p14="http://schemas.microsoft.com/office/powerpoint/2010/main" val="27281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786" y="201391"/>
            <a:ext cx="11038113" cy="6183085"/>
          </a:xfrm>
        </p:spPr>
        <p:txBody>
          <a:bodyPr/>
          <a:lstStyle/>
          <a:p>
            <a:endParaRPr lang="en-US" sz="2000" b="1" dirty="0">
              <a:effectLst/>
            </a:endParaRPr>
          </a:p>
          <a:p>
            <a:r>
              <a:rPr lang="en-US" sz="6000" b="1" dirty="0">
                <a:solidFill>
                  <a:schemeClr val="bg1"/>
                </a:solidFill>
                <a:effectLst/>
              </a:rPr>
              <a:t>The second question inquires about </a:t>
            </a:r>
            <a:r>
              <a:rPr lang="en-US" sz="8000" b="1" dirty="0">
                <a:solidFill>
                  <a:srgbClr val="FFC000"/>
                </a:solidFill>
                <a:effectLst/>
              </a:rPr>
              <a:t>interests</a:t>
            </a:r>
            <a:r>
              <a:rPr lang="en-US" sz="4800" b="1" dirty="0">
                <a:solidFill>
                  <a:schemeClr val="bg1"/>
                </a:solidFill>
                <a:effectLst/>
              </a:rPr>
              <a:t>. </a:t>
            </a:r>
            <a:endParaRPr lang="en-US" sz="4800" b="1" dirty="0" smtClean="0">
              <a:solidFill>
                <a:schemeClr val="bg1"/>
              </a:solidFill>
              <a:effectLst/>
            </a:endParaRPr>
          </a:p>
          <a:p>
            <a:endParaRPr lang="en-US" sz="1200" b="1" dirty="0">
              <a:effectLst/>
            </a:endParaRPr>
          </a:p>
          <a:p>
            <a:r>
              <a:rPr lang="en-US" sz="6000" b="1" dirty="0">
                <a:solidFill>
                  <a:schemeClr val="bg1"/>
                </a:solidFill>
                <a:effectLst/>
              </a:rPr>
              <a:t>It aims to identify types of environments that draw one’s interests.</a:t>
            </a:r>
          </a:p>
          <a:p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04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-533397"/>
            <a:ext cx="11560629" cy="5410200"/>
          </a:xfrm>
        </p:spPr>
        <p:txBody>
          <a:bodyPr/>
          <a:lstStyle/>
          <a:p>
            <a:endParaRPr lang="en-US" b="1" dirty="0" smtClean="0">
              <a:effectLst/>
            </a:endParaRPr>
          </a:p>
          <a:p>
            <a:endParaRPr lang="en-US" b="1" dirty="0" smtClean="0">
              <a:effectLst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</a:rPr>
              <a:t>Construct your world and stand in your favorite </a:t>
            </a:r>
            <a:r>
              <a:rPr lang="en-US" sz="4400" b="1" dirty="0" smtClean="0">
                <a:solidFill>
                  <a:schemeClr val="bg1"/>
                </a:solidFill>
                <a:effectLst/>
              </a:rPr>
              <a:t>space.</a:t>
            </a:r>
            <a:endParaRPr lang="en-US" sz="4400" b="1" dirty="0">
              <a:solidFill>
                <a:schemeClr val="bg1"/>
              </a:solidFill>
              <a:effectLst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</a:rPr>
              <a:t>A stage on which the self may perform. </a:t>
            </a: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encrypted-tbn0.gstatic.com/images?q=tbn:ANd9GcTgl9T-NaAjOUhaBu-RXLberzhcedvP8tRL5eeMONsK-hhxnxt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35" y="3369129"/>
            <a:ext cx="7908108" cy="34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3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cnallyjackson.com/files/mcnallyjackson/Storytime_Stage_with_text_f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2" y="0"/>
            <a:ext cx="10880271" cy="692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3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1"/>
            <a:ext cx="8229600" cy="1050925"/>
          </a:xfrm>
        </p:spPr>
        <p:txBody>
          <a:bodyPr/>
          <a:lstStyle/>
          <a:p>
            <a:pPr eaLnBrk="1" hangingPunct="1"/>
            <a:r>
              <a:rPr lang="en-US" sz="6600" b="1" u="sng" dirty="0">
                <a:solidFill>
                  <a:srgbClr val="FFC000"/>
                </a:solidFill>
              </a:rPr>
              <a:t>Environments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447800"/>
            <a:ext cx="8077200" cy="4495800"/>
          </a:xfrm>
        </p:spPr>
        <p:txBody>
          <a:bodyPr/>
          <a:lstStyle/>
          <a:p>
            <a:pPr eaLnBrk="1" hangingPunct="1"/>
            <a:r>
              <a:rPr lang="en-US" sz="4000" b="1"/>
              <a:t>People select contexts that enable expression of their motives.</a:t>
            </a:r>
          </a:p>
          <a:p>
            <a:pPr eaLnBrk="1" hangingPunct="1"/>
            <a:r>
              <a:rPr lang="en-US" sz="4000" b="1"/>
              <a:t>These ecological niches provide coherent pathways, opportunities, rituals, social conventions, and moral guidelines.</a:t>
            </a:r>
          </a:p>
        </p:txBody>
      </p:sp>
    </p:spTree>
    <p:extLst>
      <p:ext uri="{BB962C8B-B14F-4D97-AF65-F5344CB8AC3E}">
        <p14:creationId xmlns:p14="http://schemas.microsoft.com/office/powerpoint/2010/main" val="330991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1981200" y="381001"/>
            <a:ext cx="8229600" cy="57451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5400" b="1" u="sng" dirty="0">
                <a:solidFill>
                  <a:srgbClr val="FFC000"/>
                </a:solidFill>
              </a:rPr>
              <a:t>Work Environments</a:t>
            </a:r>
          </a:p>
          <a:p>
            <a:pPr marL="0" indent="0" algn="ctr" eaLnBrk="1" hangingPunct="1">
              <a:buNone/>
            </a:pPr>
            <a:endParaRPr lang="en-US" sz="5400" b="1" dirty="0"/>
          </a:p>
          <a:p>
            <a:pPr marL="0" indent="0" algn="ctr" eaLnBrk="1" hangingPunct="1">
              <a:buNone/>
            </a:pPr>
            <a:r>
              <a:rPr lang="en-US" sz="5400" b="1" dirty="0"/>
              <a:t>Occupation is a set of requirements, routines, and rewards.</a:t>
            </a:r>
          </a:p>
          <a:p>
            <a:pPr marL="0" indent="0" algn="ctr" eaLnBrk="1" hangingPunct="1">
              <a:buNone/>
            </a:pP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413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u="sng" dirty="0">
                <a:solidFill>
                  <a:srgbClr val="FFC000"/>
                </a:solidFill>
              </a:rPr>
              <a:t>Occupations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8229600" cy="4068763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6000" b="1" dirty="0"/>
              <a:t>Occupation is a social strategy by which to sustain oneself. 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75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1981200" y="457201"/>
            <a:ext cx="8229600" cy="6049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600" b="1"/>
              <a:t>An occupation is a means of social integration. </a:t>
            </a:r>
          </a:p>
          <a:p>
            <a:pPr marL="0" indent="0" algn="ctr" eaLnBrk="1" hangingPunct="1">
              <a:buNone/>
            </a:pPr>
            <a:endParaRPr lang="en-US" sz="3600" b="1"/>
          </a:p>
          <a:p>
            <a:pPr marL="0" indent="0" algn="ctr" eaLnBrk="1" hangingPunct="1">
              <a:buNone/>
            </a:pPr>
            <a:r>
              <a:rPr lang="en-US" sz="3600" b="1"/>
              <a:t>Occupations provide socially-organized pathways for contributing to society and making a living. </a:t>
            </a:r>
          </a:p>
          <a:p>
            <a:pPr marL="0" indent="0" algn="ctr" eaLnBrk="1" hangingPunct="1">
              <a:buNone/>
            </a:pPr>
            <a:endParaRPr lang="en-US" sz="3600" b="1"/>
          </a:p>
          <a:p>
            <a:pPr marL="0" indent="0" algn="ctr" eaLnBrk="1" hangingPunct="1">
              <a:buNone/>
            </a:pPr>
            <a:r>
              <a:rPr lang="en-US" sz="3600" b="1"/>
              <a:t>Occupational fields are constructs that society uses to structure and classify work activities. </a:t>
            </a:r>
          </a:p>
        </p:txBody>
      </p:sp>
    </p:spTree>
    <p:extLst>
      <p:ext uri="{BB962C8B-B14F-4D97-AF65-F5344CB8AC3E}">
        <p14:creationId xmlns:p14="http://schemas.microsoft.com/office/powerpoint/2010/main" val="22943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solidFill>
                  <a:srgbClr val="FFC000"/>
                </a:solidFill>
              </a:rPr>
              <a:t>A Stage for Acting in the Social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09800"/>
            <a:ext cx="8534400" cy="42672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800" b="1" dirty="0"/>
              <a:t>A stage is a raised platform on which an actor performs.</a:t>
            </a:r>
          </a:p>
          <a:p>
            <a:pPr marL="0" indent="0" algn="ctr" eaLnBrk="1" hangingPunct="1">
              <a:buNone/>
              <a:defRPr/>
            </a:pPr>
            <a:endParaRPr lang="en-US" sz="2400" b="1" dirty="0"/>
          </a:p>
          <a:p>
            <a:pPr marL="0" indent="0" algn="ctr" eaLnBrk="1" hangingPunct="1">
              <a:buNone/>
              <a:defRPr/>
            </a:pPr>
            <a:r>
              <a:rPr lang="en-US" sz="4800" b="1" dirty="0"/>
              <a:t>A platform is </a:t>
            </a:r>
            <a:r>
              <a:rPr lang="en-US" sz="4800" b="1" dirty="0">
                <a:solidFill>
                  <a:srgbClr val="92D050"/>
                </a:solidFill>
              </a:rPr>
              <a:t>a place, a means, or an opportunity </a:t>
            </a:r>
            <a:r>
              <a:rPr lang="en-US" sz="4800" b="1" dirty="0"/>
              <a:t>for public expression.</a:t>
            </a:r>
          </a:p>
        </p:txBody>
      </p:sp>
    </p:spTree>
    <p:extLst>
      <p:ext uri="{BB962C8B-B14F-4D97-AF65-F5344CB8AC3E}">
        <p14:creationId xmlns:p14="http://schemas.microsoft.com/office/powerpoint/2010/main" val="20453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0"/>
            <a:ext cx="822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57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241" y="162843"/>
            <a:ext cx="4011084" cy="488951"/>
          </a:xfrm>
        </p:spPr>
        <p:txBody>
          <a:bodyPr>
            <a:normAutofit fontScale="90000"/>
          </a:bodyPr>
          <a:lstStyle/>
          <a:p>
            <a:pPr algn="r"/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the Date: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8" y="1333501"/>
            <a:ext cx="9059695" cy="4610100"/>
          </a:xfrm>
        </p:spPr>
        <p:txBody>
          <a:bodyPr>
            <a:normAutofit fontScale="92500" lnSpcReduction="10000"/>
          </a:bodyPr>
          <a:lstStyle/>
          <a:p>
            <a:r>
              <a:rPr lang="en-US" sz="2667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 State University, 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Hotel and Conference Center</a:t>
            </a:r>
          </a:p>
          <a:p>
            <a:r>
              <a:rPr lang="en-US" sz="2667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23</a:t>
            </a:r>
            <a:r>
              <a:rPr lang="en-US" sz="2667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-25</a:t>
            </a:r>
            <a:r>
              <a:rPr lang="en-US" sz="2667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2018</a:t>
            </a:r>
          </a:p>
          <a:p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Accommodations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 State Hotel and Conference Center,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www.kentstatehotel.com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Code: CCI2018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Explore Downtown: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http://www.kent.edu/engagement/upcoming-conferences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3792" y="848381"/>
            <a:ext cx="69982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Career Construction Institute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349" y="1617062"/>
            <a:ext cx="5666903" cy="31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5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solidFill>
                  <a:srgbClr val="FFC000"/>
                </a:solidFill>
              </a:rPr>
              <a:t>RIASEC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798638"/>
            <a:ext cx="8686800" cy="4525962"/>
          </a:xfrm>
        </p:spPr>
        <p:txBody>
          <a:bodyPr/>
          <a:lstStyle/>
          <a:p>
            <a:pPr eaLnBrk="1" hangingPunct="1"/>
            <a:r>
              <a:rPr lang="en-US" sz="3600" b="1"/>
              <a:t>A knowledge system</a:t>
            </a:r>
          </a:p>
          <a:p>
            <a:pPr eaLnBrk="1" hangingPunct="1"/>
            <a:endParaRPr lang="en-US" sz="3600" b="1"/>
          </a:p>
          <a:p>
            <a:pPr eaLnBrk="1" hangingPunct="1"/>
            <a:r>
              <a:rPr lang="en-US" sz="3600" b="1"/>
              <a:t>A vocabulary of distinctions</a:t>
            </a:r>
          </a:p>
          <a:p>
            <a:pPr eaLnBrk="1" hangingPunct="1"/>
            <a:endParaRPr lang="en-US" sz="3600" b="1"/>
          </a:p>
          <a:p>
            <a:pPr eaLnBrk="1" hangingPunct="1"/>
            <a:r>
              <a:rPr lang="en-US" sz="3600" b="1"/>
              <a:t>Languaging of self and occupations</a:t>
            </a:r>
          </a:p>
        </p:txBody>
      </p:sp>
    </p:spTree>
    <p:extLst>
      <p:ext uri="{BB962C8B-B14F-4D97-AF65-F5344CB8AC3E}">
        <p14:creationId xmlns:p14="http://schemas.microsoft.com/office/powerpoint/2010/main" val="34937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0"/>
            <a:ext cx="612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80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1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buNone/>
              <a:defRPr/>
            </a:pPr>
            <a:r>
              <a:rPr lang="en-US" sz="7200" b="1" dirty="0">
                <a:solidFill>
                  <a:schemeClr val="tx1"/>
                </a:solidFill>
                <a:effectLst/>
              </a:rPr>
              <a:t>Goals and interests are sensitive to contexts and change over time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endParaRPr lang="en-US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608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AutoShape 2"/>
          <p:cNvSpPr>
            <a:spLocks noGrp="1" noChangeArrowheads="1"/>
          </p:cNvSpPr>
          <p:nvPr>
            <p:ph type="title"/>
          </p:nvPr>
        </p:nvSpPr>
        <p:spPr>
          <a:xfrm>
            <a:off x="2286000" y="609600"/>
            <a:ext cx="7924800" cy="1143000"/>
          </a:xfrm>
        </p:spPr>
        <p:txBody>
          <a:bodyPr/>
          <a:lstStyle/>
          <a:p>
            <a:pPr eaLnBrk="1" hangingPunct="1"/>
            <a:r>
              <a:rPr lang="en-US" altLang="en-US" sz="4800"/>
              <a:t>Assessing  Interests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9486" y="3096988"/>
            <a:ext cx="7165069" cy="413657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 b="1" dirty="0" smtClean="0"/>
              <a:t>INVENTORIED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 b="1" dirty="0" smtClean="0"/>
              <a:t>TESTED</a:t>
            </a:r>
            <a:endParaRPr lang="en-US" altLang="en-US" sz="44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 b="1" dirty="0" smtClean="0"/>
              <a:t>EXPRESSED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400" b="1" dirty="0" smtClean="0"/>
              <a:t>MANIFESTED</a:t>
            </a:r>
          </a:p>
        </p:txBody>
      </p:sp>
    </p:spTree>
    <p:extLst>
      <p:ext uri="{BB962C8B-B14F-4D97-AF65-F5344CB8AC3E}">
        <p14:creationId xmlns:p14="http://schemas.microsoft.com/office/powerpoint/2010/main" val="37857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304800"/>
            <a:ext cx="4191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i="1" u="sng"/>
              <a:t>Inventory</a:t>
            </a:r>
          </a:p>
        </p:txBody>
      </p:sp>
      <p:pic>
        <p:nvPicPr>
          <p:cNvPr id="205830" name="Picture 11" descr="is?GqQcYAgqqQvOGRqgw-P0y4TfHvcjgorsHTV4mEh1B-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9" y="650421"/>
            <a:ext cx="3151414" cy="315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15" descr="Surv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68" y="4454966"/>
            <a:ext cx="2931761" cy="195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21" descr="manufactured mobile home property insurance agent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85" y="4552940"/>
            <a:ext cx="3263107" cy="178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4" descr="Image result for strong interest invento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9" y="876300"/>
            <a:ext cx="38862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Image result for self directed search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r="18254" b="1196"/>
          <a:stretch/>
        </p:blipFill>
        <p:spPr bwMode="auto">
          <a:xfrm>
            <a:off x="5421086" y="4241843"/>
            <a:ext cx="2155370" cy="245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4" name="Picture 8" descr="http://images.pearsonclinical.com/images/Assets/CDM-R/cdm_r_manua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04" y="304800"/>
            <a:ext cx="5763986" cy="38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6" name="Picture 10" descr="Image result for Kuder interest inventor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9" y="2556096"/>
            <a:ext cx="38100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37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838200"/>
            <a:ext cx="6629400" cy="4038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9600" b="1"/>
              <a:t>LENTIL</a:t>
            </a:r>
          </a:p>
          <a:p>
            <a:pPr eaLnBrk="1" hangingPunct="1">
              <a:buFontTx/>
              <a:buNone/>
              <a:defRPr/>
            </a:pPr>
            <a:endParaRPr lang="en-US" sz="5400" b="1"/>
          </a:p>
          <a:p>
            <a:pPr eaLnBrk="1" hangingPunct="1">
              <a:buFontTx/>
              <a:buNone/>
              <a:defRPr/>
            </a:pPr>
            <a:r>
              <a:rPr lang="en-US" sz="9600" b="1"/>
              <a:t>LINTEL</a:t>
            </a:r>
          </a:p>
        </p:txBody>
      </p:sp>
    </p:spTree>
    <p:extLst>
      <p:ext uri="{BB962C8B-B14F-4D97-AF65-F5344CB8AC3E}">
        <p14:creationId xmlns:p14="http://schemas.microsoft.com/office/powerpoint/2010/main" val="26457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Lentil, a Legume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11972" name="Picture 5" descr="Green Lent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4343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3" name="Picture 7" descr="Green Lent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4800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4" name="Picture 9" descr="Green Lent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133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5" name="Picture 11" descr="Green Lent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198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9319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Lintel and sill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14020" name="Picture 5" descr="lin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600200"/>
            <a:ext cx="640768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1" name="Picture 7" descr="That's quite a lintel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600200"/>
            <a:ext cx="4305299" cy="50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7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0586" y="2819399"/>
            <a:ext cx="9895114" cy="332014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9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SCREE</a:t>
            </a:r>
            <a:endParaRPr lang="en-US" sz="9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94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98660" name="Picture 4" descr="is?FOyiV6DjA_08A9ucIdQZLlZw8reSHwbC0bqp__IUR3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25114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5" descr="Fox Glacier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0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685801"/>
            <a:ext cx="8991600" cy="4059237"/>
          </a:xfrm>
        </p:spPr>
        <p:txBody>
          <a:bodyPr/>
          <a:lstStyle/>
          <a:p>
            <a:pPr>
              <a:defRPr/>
            </a:pPr>
            <a:r>
              <a:rPr lang="en-GB" sz="4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Social actor plays a character</a:t>
            </a:r>
            <a:endParaRPr lang="en-US" sz="4000" b="1" dirty="0"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n-GB" sz="4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Motivated agent pursues goals </a:t>
            </a:r>
            <a:endParaRPr lang="en-US" sz="4000" b="1" dirty="0"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n-GB" sz="40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Narrative authors writes life story</a:t>
            </a:r>
            <a:endParaRPr lang="en-US" sz="4000" b="1" dirty="0"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86020" name="Picture 2" descr="http://cdn4.wpbeginner.com/wp-content/uploads/2010/02/guest-autho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r="16190" b="20000"/>
          <a:stretch>
            <a:fillRect/>
          </a:stretch>
        </p:blipFill>
        <p:spPr bwMode="auto">
          <a:xfrm>
            <a:off x="2009776" y="3989388"/>
            <a:ext cx="1681163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0" descr="http://pad2.whstatic.com/images/thumb/1/12/Be-a-Good-Writer-Step-1.jpg/670px-Be-a-Good-Writer-Ste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5"/>
          <a:stretch>
            <a:fillRect/>
          </a:stretch>
        </p:blipFill>
        <p:spPr bwMode="auto">
          <a:xfrm>
            <a:off x="7931151" y="3344864"/>
            <a:ext cx="250507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12" descr="http://4vector.com/i/free-vector-user-role-icon-vector_019501_all-free-download.com_261385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3344864"/>
            <a:ext cx="3421062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14" descr="http://euwomen.files.wordpress.com/2011/05/screen-shot-2011-05-20-at-00-29-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3281363"/>
            <a:ext cx="168116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Box 3"/>
          <p:cNvSpPr txBox="1">
            <a:spLocks noChangeArrowheads="1"/>
          </p:cNvSpPr>
          <p:nvPr/>
        </p:nvSpPr>
        <p:spPr bwMode="auto">
          <a:xfrm>
            <a:off x="2133601" y="6019801"/>
            <a:ext cx="137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prstClr val="white"/>
                </a:solidFill>
              </a:rPr>
              <a:t>Actor</a:t>
            </a:r>
          </a:p>
        </p:txBody>
      </p:sp>
      <p:sp>
        <p:nvSpPr>
          <p:cNvPr id="86025" name="TextBox 4"/>
          <p:cNvSpPr txBox="1">
            <a:spLocks noChangeArrowheads="1"/>
          </p:cNvSpPr>
          <p:nvPr/>
        </p:nvSpPr>
        <p:spPr bwMode="auto">
          <a:xfrm>
            <a:off x="5181600" y="5997576"/>
            <a:ext cx="152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prstClr val="white"/>
                </a:solidFill>
              </a:rPr>
              <a:t>Agent</a:t>
            </a:r>
          </a:p>
        </p:txBody>
      </p:sp>
      <p:sp>
        <p:nvSpPr>
          <p:cNvPr id="86026" name="TextBox 5"/>
          <p:cNvSpPr txBox="1">
            <a:spLocks noChangeArrowheads="1"/>
          </p:cNvSpPr>
          <p:nvPr/>
        </p:nvSpPr>
        <p:spPr bwMode="auto">
          <a:xfrm>
            <a:off x="8382000" y="5997576"/>
            <a:ext cx="1697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prstClr val="white"/>
                </a:solidFill>
              </a:rPr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2039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00708" name="Picture 6" descr="sc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02756" name="Picture 7" descr="is?FOyiV6DjA_08A9ucIdQZLlZw8reSHwbC0bqp__IUR3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25114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7" name="Picture 9" descr="Fox Glacier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039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8" name="Picture 12" descr="sc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41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2857500"/>
            <a:ext cx="8001000" cy="2133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9600" b="1" dirty="0"/>
              <a:t>DOTTLE </a:t>
            </a:r>
          </a:p>
        </p:txBody>
      </p:sp>
    </p:spTree>
    <p:extLst>
      <p:ext uri="{BB962C8B-B14F-4D97-AF65-F5344CB8AC3E}">
        <p14:creationId xmlns:p14="http://schemas.microsoft.com/office/powerpoint/2010/main" val="8977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06852" name="Picture 5" descr="is?UqqLtuAsNrGNiVUKtCAT3WfBQzaJ5kzHzRpV_Ergd-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15022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9" descr="Sherlock Holm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743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11" descr="Sherlock Holm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13" descr="Sherlock Holm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86200"/>
            <a:ext cx="2819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15" descr="smokeless tobacco contain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304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6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08900" name="Picture 7" descr="Dr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73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7636" name="Picture 4" descr="img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9"/>
          <a:stretch>
            <a:fillRect/>
          </a:stretch>
        </p:blipFill>
        <p:spPr bwMode="auto">
          <a:xfrm>
            <a:off x="3424239" y="304800"/>
            <a:ext cx="56292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 descr="Image result for Kuder interest inven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9" y="2038350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7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images-na.ssl-images-amazon.com/images/I/21rhEHVbaJL._SL500_BO1,204,203,200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14" y="65316"/>
            <a:ext cx="5513614" cy="66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2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10948" name="Picture 5" descr="Transcript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1"/>
            <a:ext cx="82296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8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12996" name="Picture 7" descr="Int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1"/>
            <a:ext cx="78486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94744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AutoShape 2"/>
          <p:cNvSpPr>
            <a:spLocks noGrp="1" noChangeArrowheads="1"/>
          </p:cNvSpPr>
          <p:nvPr>
            <p:ph type="title"/>
          </p:nvPr>
        </p:nvSpPr>
        <p:spPr>
          <a:xfrm>
            <a:off x="2286000" y="609600"/>
            <a:ext cx="7924800" cy="1143000"/>
          </a:xfrm>
        </p:spPr>
        <p:txBody>
          <a:bodyPr/>
          <a:lstStyle/>
          <a:p>
            <a:pPr eaLnBrk="1" hangingPunct="1"/>
            <a:r>
              <a:rPr lang="en-US" altLang="en-US" sz="4800"/>
              <a:t>Assessing  Interests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1" y="2590801"/>
            <a:ext cx="6092825" cy="32670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INVENTORIED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TESTED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EXPRESSED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smtClean="0"/>
              <a:t>MANIFESTED</a:t>
            </a:r>
          </a:p>
        </p:txBody>
      </p:sp>
    </p:spTree>
    <p:extLst>
      <p:ext uri="{BB962C8B-B14F-4D97-AF65-F5344CB8AC3E}">
        <p14:creationId xmlns:p14="http://schemas.microsoft.com/office/powerpoint/2010/main" val="33770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82000" cy="838200"/>
          </a:xfrm>
        </p:spPr>
        <p:txBody>
          <a:bodyPr/>
          <a:lstStyle/>
          <a:p>
            <a:r>
              <a:rPr lang="en-US" altLang="en-US" sz="6000" dirty="0" smtClean="0">
                <a:solidFill>
                  <a:srgbClr val="FFC000"/>
                </a:solidFill>
              </a:rPr>
              <a:t>SOCIAL ACTOR</a:t>
            </a:r>
            <a:endParaRPr lang="en-US" altLang="en-US" sz="6000" dirty="0">
              <a:solidFill>
                <a:srgbClr val="FFC000"/>
              </a:solidFill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1676401" y="2133600"/>
            <a:ext cx="8577263" cy="4648200"/>
          </a:xfrm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Characteristic ways of doing </a:t>
            </a:r>
          </a:p>
          <a:p>
            <a:endParaRPr lang="en-US" altLang="en-US" sz="1600" b="1">
              <a:solidFill>
                <a:schemeClr val="bg1"/>
              </a:solidFill>
            </a:endParaRPr>
          </a:p>
          <a:p>
            <a:r>
              <a:rPr lang="en-US" altLang="en-US" b="1" smtClean="0">
                <a:solidFill>
                  <a:schemeClr val="bg1"/>
                </a:solidFill>
              </a:rPr>
              <a:t>Broad differences in social behavior (McAdams)</a:t>
            </a:r>
          </a:p>
          <a:p>
            <a:pPr algn="ctr"/>
            <a:endParaRPr lang="en-US" altLang="en-US" sz="1600" b="1">
              <a:solidFill>
                <a:schemeClr val="bg1"/>
              </a:solidFill>
            </a:endParaRPr>
          </a:p>
          <a:p>
            <a:r>
              <a:rPr lang="en-US" altLang="en-US" b="1" smtClean="0">
                <a:solidFill>
                  <a:schemeClr val="bg1"/>
                </a:solidFill>
              </a:rPr>
              <a:t>Social performances (Goffman)</a:t>
            </a:r>
          </a:p>
          <a:p>
            <a:endParaRPr lang="en-US" altLang="en-US" sz="1600" b="1">
              <a:solidFill>
                <a:schemeClr val="bg1"/>
              </a:solidFill>
            </a:endParaRPr>
          </a:p>
          <a:p>
            <a:r>
              <a:rPr lang="en-US" altLang="en-US" b="1" smtClean="0">
                <a:solidFill>
                  <a:schemeClr val="bg1"/>
                </a:solidFill>
              </a:rPr>
              <a:t>Reputation (Hogan)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627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600" b="1" dirty="0" smtClean="0">
                <a:solidFill>
                  <a:schemeClr val="bg1"/>
                </a:solidFill>
              </a:rPr>
              <a:t>Logarithms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371601"/>
            <a:ext cx="9399814" cy="478427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8116" name="Picture 4" descr="amazon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166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7" name="Picture 5" descr="amazon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166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8" name="Picture 6" descr="amazon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1666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9" name="Picture 7" descr="l9465008123_14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30725" r="11665" b="33418"/>
          <a:stretch>
            <a:fillRect/>
          </a:stretch>
        </p:blipFill>
        <p:spPr bwMode="auto">
          <a:xfrm>
            <a:off x="645275" y="1774371"/>
            <a:ext cx="10773835" cy="466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201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0164" name="Picture 2" descr="https://www.movieposter.com/posters/archive/main/46/MPW-234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9"/>
          <a:stretch>
            <a:fillRect/>
          </a:stretch>
        </p:blipFill>
        <p:spPr bwMode="auto">
          <a:xfrm>
            <a:off x="3657600" y="7938"/>
            <a:ext cx="55245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ctrTitle"/>
          </p:nvPr>
        </p:nvSpPr>
        <p:spPr>
          <a:xfrm>
            <a:off x="2209800" y="2644776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sz="8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What is your favorite magazine?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2212" name="Picture 4" descr="Image result for Magazine 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2216" name="Picture 8" descr="Image result for Magazine shop browsi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" b="8929"/>
          <a:stretch/>
        </p:blipFill>
        <p:spPr bwMode="auto">
          <a:xfrm>
            <a:off x="1894115" y="0"/>
            <a:ext cx="8964386" cy="687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8800" y="622300"/>
            <a:ext cx="10985500" cy="609600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2</a:t>
            </a:r>
            <a:r>
              <a:rPr lang="en-US" altLang="en-US" sz="3600" b="1" dirty="0"/>
              <a:t>. </a:t>
            </a:r>
            <a:r>
              <a:rPr lang="en-US" altLang="en-US" sz="3600" b="1" dirty="0">
                <a:solidFill>
                  <a:schemeClr val="bg1"/>
                </a:solidFill>
              </a:rPr>
              <a:t>Do you read any magazines 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regularly</a:t>
            </a:r>
            <a:r>
              <a:rPr lang="en-US" altLang="en-US" sz="2800" b="1" dirty="0">
                <a:solidFill>
                  <a:schemeClr val="bg1"/>
                </a:solidFill>
              </a:rPr>
              <a:t>?</a:t>
            </a:r>
            <a:r>
              <a:rPr lang="en-US" altLang="en-US" sz="34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11468100" cy="4648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smtClean="0"/>
              <a:t>	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6000" b="1" dirty="0" smtClean="0">
                <a:solidFill>
                  <a:schemeClr val="bg1"/>
                </a:solidFill>
              </a:rPr>
              <a:t>What do you </a:t>
            </a:r>
            <a:r>
              <a:rPr lang="en-US" altLang="en-US" sz="6000" b="1" dirty="0" smtClean="0">
                <a:solidFill>
                  <a:srgbClr val="FFC000"/>
                </a:solidFill>
              </a:rPr>
              <a:t>like</a:t>
            </a:r>
            <a:r>
              <a:rPr lang="en-US" altLang="en-US" sz="6000" b="1" dirty="0" smtClean="0">
                <a:solidFill>
                  <a:schemeClr val="bg1"/>
                </a:solidFill>
              </a:rPr>
              <a:t>                                           about these magazines?</a:t>
            </a:r>
            <a:r>
              <a:rPr lang="en-US" altLang="en-US" sz="6000" dirty="0" smtClean="0">
                <a:solidFill>
                  <a:schemeClr val="bg1"/>
                </a:solidFill>
              </a:rPr>
              <a:t> 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800" dirty="0">
              <a:solidFill>
                <a:schemeClr val="bg1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6000" b="1" dirty="0" smtClean="0">
                <a:solidFill>
                  <a:srgbClr val="FFC000"/>
                </a:solidFill>
              </a:rPr>
              <a:t>enjoy</a:t>
            </a:r>
            <a:r>
              <a:rPr lang="en-US" altLang="en-US" sz="6000" dirty="0" smtClean="0">
                <a:solidFill>
                  <a:schemeClr val="bg1"/>
                </a:solidFill>
              </a:rPr>
              <a:t>, </a:t>
            </a:r>
            <a:r>
              <a:rPr lang="en-US" altLang="en-US" sz="6000" b="1" dirty="0" smtClean="0">
                <a:solidFill>
                  <a:srgbClr val="FFC000"/>
                </a:solidFill>
              </a:rPr>
              <a:t>prefer </a:t>
            </a:r>
            <a:r>
              <a:rPr lang="en-US" altLang="en-US" sz="6000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en-US" altLang="en-US" sz="6000" b="1" dirty="0" smtClean="0">
                <a:solidFill>
                  <a:srgbClr val="FFC000"/>
                </a:solidFill>
              </a:rPr>
              <a:t>find interesting</a:t>
            </a:r>
            <a:endParaRPr lang="en-US" altLang="en-US" sz="6000" b="1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8336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1" y="1224643"/>
            <a:ext cx="10668000" cy="4795157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8000" dirty="0" smtClean="0">
                <a:solidFill>
                  <a:schemeClr val="bg1"/>
                </a:solidFill>
              </a:rPr>
              <a:t>Realistic Magazines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" name="AutoShape 2" descr="Image result for question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question mar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9674"/>
          <a:stretch/>
        </p:blipFill>
        <p:spPr bwMode="auto">
          <a:xfrm>
            <a:off x="5241471" y="3590245"/>
            <a:ext cx="1355272" cy="21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question ma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1" r="20789"/>
          <a:stretch/>
        </p:blipFill>
        <p:spPr bwMode="auto">
          <a:xfrm>
            <a:off x="5029200" y="3302768"/>
            <a:ext cx="2073729" cy="27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0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7140" name="Picture 4" descr="Fly Rod &amp; Re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27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5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6" descr="This+Old+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1600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9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9189" name="Picture 4" descr="Close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19" y="861219"/>
            <a:ext cx="4246563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0" name="Picture 5" descr="[ Autoweek Magazine 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762000"/>
            <a:ext cx="43799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9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1235" name="Picture 3" descr="Sporting News March 15th, 19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6" name="Picture 4" descr="is?229541536437">
            <a:hlinkClick r:id="rId4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0"/>
            <a:ext cx="44196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9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93100" cy="9704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MOTIVATED AGENT</a:t>
            </a:r>
            <a:endParaRPr lang="en-US" sz="7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346" y="1732450"/>
            <a:ext cx="7765322" cy="4668350"/>
          </a:xfrm>
        </p:spPr>
        <p:txBody>
          <a:bodyPr>
            <a:noAutofit/>
          </a:bodyPr>
          <a:lstStyle/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Evolves middle to late childhood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Purposive goal-directed agents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Develop goals, strivings, projects, plans for their own lives. </a:t>
            </a:r>
          </a:p>
          <a:p>
            <a:pPr marL="0" indent="0" eaLnBrk="1" fontAlgn="auto" hangingPunct="1">
              <a:buNone/>
              <a:defRPr/>
            </a:pPr>
            <a:endParaRPr lang="en-US" sz="3600" dirty="0" smtClean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eaLnBrk="1" fontAlgn="auto" hangingPunct="1">
              <a:buNone/>
              <a:defRPr/>
            </a:pPr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Interests </a:t>
            </a:r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describe how individuals might behave in pursuing goals</a:t>
            </a:r>
            <a:r>
              <a:rPr lang="en-US" sz="3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endParaRPr lang="en-US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2992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4643"/>
            <a:ext cx="12192000" cy="4795157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 Investigative Magazines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AutoShape 2" descr="Image result for question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Image result for question mar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9674"/>
          <a:stretch/>
        </p:blipFill>
        <p:spPr bwMode="auto">
          <a:xfrm>
            <a:off x="5241471" y="3590245"/>
            <a:ext cx="1355272" cy="21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question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799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68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3284" name="Picture 4" descr="science magazine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4" y="0"/>
            <a:ext cx="5494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4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5331" name="Picture 3" descr="Discover 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04800"/>
            <a:ext cx="46656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2" name="Picture 4" descr="B00005N7P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144963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6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7380" name="Picture 4" descr="Asimov's Science Fiction Magazine Subscrip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038"/>
            <a:ext cx="51054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86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 rot="298311">
            <a:off x="609600" y="274638"/>
            <a:ext cx="109728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59428" name="Picture 4" descr="pcworld_magazin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4286" r="13058" b="3095"/>
          <a:stretch/>
        </p:blipFill>
        <p:spPr bwMode="auto">
          <a:xfrm>
            <a:off x="4082144" y="244136"/>
            <a:ext cx="4539342" cy="635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3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s?91025294853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89" y="2781300"/>
            <a:ext cx="28781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1148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Ellery Queens Mystery Magazine">
            <a:hlinkClick r:id="rId6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1315" y="987653"/>
            <a:ext cx="2836863" cy="4449762"/>
          </a:xfrm>
        </p:spPr>
      </p:pic>
      <p:pic>
        <p:nvPicPr>
          <p:cNvPr id="58373" name="Picture 5" descr="Alfred Hitchcock Mystery Magazine">
            <a:hlinkClick r:id="rId8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0693" y="2636838"/>
            <a:ext cx="2333625" cy="3733800"/>
          </a:xfrm>
        </p:spPr>
      </p:pic>
    </p:spTree>
    <p:extLst>
      <p:ext uri="{BB962C8B-B14F-4D97-AF65-F5344CB8AC3E}">
        <p14:creationId xmlns:p14="http://schemas.microsoft.com/office/powerpoint/2010/main" val="40722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4643"/>
            <a:ext cx="12192000" cy="4795157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8800" b="1" dirty="0" smtClean="0">
                <a:solidFill>
                  <a:schemeClr val="bg1"/>
                </a:solidFill>
              </a:rPr>
              <a:t> Artistic Magazines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4" name="AutoShape 2" descr="Image result for question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Image result for question mar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9674"/>
          <a:stretch/>
        </p:blipFill>
        <p:spPr bwMode="auto">
          <a:xfrm>
            <a:off x="5241471" y="3590245"/>
            <a:ext cx="1355272" cy="21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question ma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7429" r="6953" b="5714"/>
          <a:stretch/>
        </p:blipFill>
        <p:spPr bwMode="auto">
          <a:xfrm>
            <a:off x="4849585" y="3565312"/>
            <a:ext cx="2432957" cy="24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question ma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7429" r="6953" b="5714"/>
          <a:stretch/>
        </p:blipFill>
        <p:spPr bwMode="auto">
          <a:xfrm>
            <a:off x="2416628" y="3565312"/>
            <a:ext cx="2432957" cy="24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question ma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7429" r="6953" b="5714"/>
          <a:stretch/>
        </p:blipFill>
        <p:spPr bwMode="auto">
          <a:xfrm>
            <a:off x="7266213" y="3565312"/>
            <a:ext cx="2432957" cy="24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1476" name="Picture 4" descr="Close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03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7" name="Picture 5" descr="Close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411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8" name="Picture 6" descr="Close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3200400"/>
            <a:ext cx="27749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9" name="Picture 7" descr="Close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0"/>
            <a:ext cx="17351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45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3524" name="Picture 4" descr="[ Spin Magazine ]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2443163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5" name="Picture 5" descr="[ Down Beat Magazine ]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2305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6" name="Picture 6" descr="[ Rolling Stone Magazine 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57200"/>
            <a:ext cx="27654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7" name="Picture 7" descr="Gramophone Magaz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352800"/>
            <a:ext cx="26955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8" name="Picture 8" descr="[ Opera News Magazine 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33800"/>
            <a:ext cx="21891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529" name="Picture 9" descr="[ Dance Magazine 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962400"/>
            <a:ext cx="21891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6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65572" name="Picture 4" descr="Close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0"/>
            <a:ext cx="2487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3" name="Picture 5" descr="Close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6038"/>
            <a:ext cx="2400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4" name="Picture 6" descr="Close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5" y="19051"/>
            <a:ext cx="2400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5" name="Picture 7" descr="Close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429000"/>
            <a:ext cx="2400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576" name="Picture 8" descr="Close Wind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422650"/>
            <a:ext cx="2400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lose Wind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5" y="3333750"/>
            <a:ext cx="254487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2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525963"/>
          </a:xfrm>
        </p:spPr>
        <p:txBody>
          <a:bodyPr>
            <a:noAutofit/>
          </a:bodyPr>
          <a:lstStyle/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Actors (doing) become </a:t>
            </a:r>
          </a:p>
          <a:p>
            <a:pPr marL="36900" indent="0" eaLnBrk="1" fontAlgn="auto" hangingPunct="1">
              <a:buNone/>
              <a:defRPr/>
            </a:pPr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agents (striving)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endParaRPr lang="en-US" sz="4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Agency is means by which something is done; the means or mode of acting; an instrument or vehicle</a:t>
            </a:r>
          </a:p>
        </p:txBody>
      </p:sp>
    </p:spTree>
    <p:extLst>
      <p:ext uri="{BB962C8B-B14F-4D97-AF65-F5344CB8AC3E}">
        <p14:creationId xmlns:p14="http://schemas.microsoft.com/office/powerpoint/2010/main" val="10231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0660" name="Picture 4" descr="Cover of January, National Geographic">
            <a:hlinkClick r:id="rId3" tooltip="Cover of January, National Geographic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"/>
            <a:ext cx="4913313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1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7620" name="Picture 4" descr="Close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932113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1" name="Picture 5" descr="Close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352800"/>
            <a:ext cx="3238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622" name="Picture 6" descr="Close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3048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3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9668" name="Picture 4" descr="Close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4568825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669" name="Picture 5" descr="Close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4" y="990600"/>
            <a:ext cx="445293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3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4643"/>
            <a:ext cx="12192000" cy="4795157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  </a:t>
            </a:r>
            <a:r>
              <a:rPr lang="en-US" sz="8800" b="1" dirty="0" smtClean="0">
                <a:solidFill>
                  <a:schemeClr val="bg1"/>
                </a:solidFill>
              </a:rPr>
              <a:t>Social Magazines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4" name="AutoShape 2" descr="Image result for question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Image result for question mar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9674"/>
          <a:stretch/>
        </p:blipFill>
        <p:spPr bwMode="auto">
          <a:xfrm>
            <a:off x="5241471" y="3590245"/>
            <a:ext cx="1355272" cy="21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question m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29" y="3410632"/>
            <a:ext cx="2610643" cy="26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1716" name="Picture 4" descr="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49466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56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3764" name="Picture 4" descr="US Magazine cover, December 18, 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2743200"/>
            <a:ext cx="4044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5" name="Picture 5" descr="[ US Weekly Magazine 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186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3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AArp magaz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3238" name="Picture 6" descr="Image result for AArp magaz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04" y="-144463"/>
            <a:ext cx="5361596" cy="70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5812" name="Picture 4" descr="BlueMagazines sells the best in discount magazines, online magazine and magazine subscriptions.">
            <a:hlinkClick r:id="rId3" tooltip="BlueMagazines sells the best in discount magazines, online magazine and magazine subscriptions.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"/>
            <a:ext cx="3657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3" name="Picture 5" descr="Close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6038"/>
            <a:ext cx="3492500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4" name="Picture 6" descr="Close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048000"/>
            <a:ext cx="28908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9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1140" name="Picture 4" descr="Close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038"/>
            <a:ext cx="5170488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4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1380" name="Picture 4" descr="Image result for Ebony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2" y="144008"/>
            <a:ext cx="5089071" cy="656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 descr="Image result for Jet maga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707" y="274637"/>
            <a:ext cx="4584021" cy="66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3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6310" name="Picture 6" descr="Image result for motiv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4" b="61514"/>
          <a:stretch/>
        </p:blipFill>
        <p:spPr bwMode="auto">
          <a:xfrm>
            <a:off x="777943" y="1094582"/>
            <a:ext cx="10489075" cy="40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4643"/>
            <a:ext cx="12192000" cy="4795157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7200" b="1" dirty="0" smtClean="0">
                <a:solidFill>
                  <a:schemeClr val="bg1"/>
                </a:solidFill>
              </a:rPr>
              <a:t>Enterprising Magazines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4" name="AutoShape 2" descr="Image result for question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Image result for question mar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9674"/>
          <a:stretch/>
        </p:blipFill>
        <p:spPr bwMode="auto">
          <a:xfrm>
            <a:off x="5241471" y="3590245"/>
            <a:ext cx="1355272" cy="21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question m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2" y="3590245"/>
            <a:ext cx="2431030" cy="24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8" y="3312079"/>
            <a:ext cx="2636158" cy="268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7860" name="Picture 4" descr="Patty Cottone on the Cover of the March 1996 Columbus CEO 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31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22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9908" name="Picture 4" descr="Forbes Magazine Subscrip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46038"/>
            <a:ext cx="5040313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2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3428" name="Picture 4" descr="Fortune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"/>
            <a:ext cx="5008563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52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1956" name="Picture 4" descr="Money Magazine Cheap Discount Subscrip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0"/>
            <a:ext cx="519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7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4004" name="Picture 4" descr="smartmon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24971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5" name="Picture 5" descr="is?22862416935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23678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6" name="Picture 6" descr="is?87798517327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76600"/>
            <a:ext cx="22177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7" name="Picture 7" descr="is?438740348408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3657600"/>
            <a:ext cx="23796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8" name="Picture 8" descr="[ Young Money Magazine ]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22733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9" name="Picture 9" descr="is?402710186896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7201"/>
            <a:ext cx="3124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7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0162" name="Picture 2" descr="Image result for barbara corcor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62" y="274638"/>
            <a:ext cx="4584937" cy="633862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28" y="274638"/>
            <a:ext cx="4773385" cy="635123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1186" name="Picture 2" descr="Image result for Entrepreneur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638"/>
            <a:ext cx="4370614" cy="58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8" name="Picture 4" descr="Image result for Entrepreneur 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81" y="289719"/>
            <a:ext cx="4502605" cy="585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7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6823"/>
            <a:ext cx="12192000" cy="5142978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 Conventional Magazines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AutoShape 2" descr="Image result for question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Image result for question mar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19674"/>
          <a:stretch/>
        </p:blipFill>
        <p:spPr bwMode="auto">
          <a:xfrm>
            <a:off x="5241471" y="3590245"/>
            <a:ext cx="1355272" cy="21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question m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2" y="3590245"/>
            <a:ext cx="2431030" cy="24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8" y="3312079"/>
            <a:ext cx="2636158" cy="268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89" y="2768253"/>
            <a:ext cx="4336383" cy="325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0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6052" name="Picture 4" descr="Close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6038"/>
            <a:ext cx="3087688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3" name="Picture 5" descr="[ Consumer Reports Magazine 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4" y="685800"/>
            <a:ext cx="33988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4" name="Picture 6" descr="Close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27765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2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Image result for mov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18884" r="5927" b="17912"/>
          <a:stretch/>
        </p:blipFill>
        <p:spPr bwMode="auto">
          <a:xfrm>
            <a:off x="190500" y="165101"/>
            <a:ext cx="11861800" cy="647941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76401"/>
            <a:ext cx="8229600" cy="4525963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8100" name="Picture 4" descr="dellhoroscop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667000"/>
            <a:ext cx="2667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1" name="Picture 5" descr="Close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0"/>
            <a:ext cx="37496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2" name="Picture 6" descr="Close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7432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3" name="Picture 7" descr="Close Wind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2895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7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90148" name="Picture 4" descr="[ Coins Magazine 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0"/>
            <a:ext cx="28463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49" name="Picture 5" descr="[ Antiques, The Magazine 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0"/>
            <a:ext cx="28987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0" name="Picture 6" descr="[ Autograph Collector Magazine 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6" y="0"/>
            <a:ext cx="33940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1" name="Picture 7" descr="Close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95700"/>
            <a:ext cx="25908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2" name="Picture 8" descr="Close Wind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95700"/>
            <a:ext cx="2400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5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92196" name="Picture 4" descr="Close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4845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7" name="Picture 5" descr="Close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38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198" name="Picture 6" descr="Close 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95700"/>
            <a:ext cx="2400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4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96292" name="Picture 4" descr="Time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4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3" name="Picture 5" descr="Close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0"/>
            <a:ext cx="4627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doctors office waiting ro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177397" cy="6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7705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38862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3" name="Picture 4" descr="Fly Rod &amp; Re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1"/>
            <a:ext cx="13843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4" name="Picture 6" descr="[ Rolling Stone Magazine 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806700"/>
            <a:ext cx="127793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5" name="Picture 4" descr="[ Coins Magazine 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32088"/>
            <a:ext cx="12954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6" name="Picture 4" descr="Money Magazine Cheap Discount Subscription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4" y="4959351"/>
            <a:ext cx="1239837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5068888"/>
            <a:ext cx="1235075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4248" name="Picture 4" descr="science magazine 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9" y="304800"/>
            <a:ext cx="15001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1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8339" name="Picture 2" descr="lou-ferrigno-hul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98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0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u Ferrigno Interview 12 - YouTube[9]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864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ctrTitle"/>
          </p:nvPr>
        </p:nvSpPr>
        <p:spPr>
          <a:xfrm>
            <a:off x="2209800" y="3330576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solidFill>
                  <a:schemeClr val="bg1"/>
                </a:solidFill>
              </a:rPr>
              <a:t>What is your favorite television show?</a:t>
            </a:r>
            <a:br>
              <a:rPr lang="en-US" sz="9600" dirty="0">
                <a:solidFill>
                  <a:schemeClr val="bg1"/>
                </a:solidFill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museum craf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Slit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4.xml><?xml version="1.0" encoding="utf-8"?>
<a:theme xmlns:a="http://schemas.openxmlformats.org/drawingml/2006/main" name="1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6.xml><?xml version="1.0" encoding="utf-8"?>
<a:theme xmlns:a="http://schemas.openxmlformats.org/drawingml/2006/main" name="Teamwor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amwor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eamwor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amwor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2103</Words>
  <Application>Microsoft Office PowerPoint</Application>
  <PresentationFormat>Widescreen</PresentationFormat>
  <Paragraphs>398</Paragraphs>
  <Slides>198</Slides>
  <Notes>86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198</vt:i4>
      </vt:variant>
    </vt:vector>
  </HeadingPairs>
  <TitlesOfParts>
    <vt:vector size="238" baseType="lpstr">
      <vt:lpstr>Aharoni</vt:lpstr>
      <vt:lpstr>Arial</vt:lpstr>
      <vt:lpstr>Arial Black</vt:lpstr>
      <vt:lpstr>Calibri</vt:lpstr>
      <vt:lpstr>Calibri Light</vt:lpstr>
      <vt:lpstr>Calisto MT</vt:lpstr>
      <vt:lpstr>Cambria</vt:lpstr>
      <vt:lpstr>DejaVu Serif Condensed</vt:lpstr>
      <vt:lpstr>Garamond</vt:lpstr>
      <vt:lpstr>Tahoma</vt:lpstr>
      <vt:lpstr>Times New Roman</vt:lpstr>
      <vt:lpstr>Trebuchet MS</vt:lpstr>
      <vt:lpstr>Verdana</vt:lpstr>
      <vt:lpstr>Wingdings</vt:lpstr>
      <vt:lpstr>Wingdings 2</vt:lpstr>
      <vt:lpstr>Capsules</vt:lpstr>
      <vt:lpstr>Default Design</vt:lpstr>
      <vt:lpstr>Slate</vt:lpstr>
      <vt:lpstr>1_Profile</vt:lpstr>
      <vt:lpstr>5_Slate</vt:lpstr>
      <vt:lpstr>Teamwork</vt:lpstr>
      <vt:lpstr>1_Teamwork</vt:lpstr>
      <vt:lpstr>1_Capsules</vt:lpstr>
      <vt:lpstr>1_Default Design</vt:lpstr>
      <vt:lpstr>2_Default Design</vt:lpstr>
      <vt:lpstr>4_Default Design</vt:lpstr>
      <vt:lpstr>2_Slit</vt:lpstr>
      <vt:lpstr>4_Office Theme</vt:lpstr>
      <vt:lpstr>5_Default Design</vt:lpstr>
      <vt:lpstr>6_Default Design</vt:lpstr>
      <vt:lpstr>7_Default Design</vt:lpstr>
      <vt:lpstr>8_Default Design</vt:lpstr>
      <vt:lpstr>9_Default Design</vt:lpstr>
      <vt:lpstr>Office Theme</vt:lpstr>
      <vt:lpstr>3_Office Theme</vt:lpstr>
      <vt:lpstr>5_Office Theme</vt:lpstr>
      <vt:lpstr>6_Office Theme</vt:lpstr>
      <vt:lpstr>8_Office Theme</vt:lpstr>
      <vt:lpstr>1_Office Theme</vt:lpstr>
      <vt:lpstr>2_Office Theme</vt:lpstr>
      <vt:lpstr>Using Inventories and Manifest Behavior                       to Assess Vocational Interests and                  Construct Careers</vt:lpstr>
      <vt:lpstr>PowerPoint Presentation</vt:lpstr>
      <vt:lpstr>Save the Date:</vt:lpstr>
      <vt:lpstr>PowerPoint Presentation</vt:lpstr>
      <vt:lpstr>SOCIAL ACTOR</vt:lpstr>
      <vt:lpstr>MOTIVATED AGENT</vt:lpstr>
      <vt:lpstr>PowerPoint Presentation</vt:lpstr>
      <vt:lpstr>PowerPoint Presentation</vt:lpstr>
      <vt:lpstr>PowerPoint Presentation</vt:lpstr>
      <vt:lpstr>PowerPoint Presentation</vt:lpstr>
      <vt:lpstr>Motivational Constructs</vt:lpstr>
      <vt:lpstr>Need</vt:lpstr>
      <vt:lpstr>PowerPoint Presentation</vt:lpstr>
      <vt:lpstr>Value</vt:lpstr>
      <vt:lpstr>PowerPoint Presentation</vt:lpstr>
      <vt:lpstr>PowerPoint Presentation</vt:lpstr>
      <vt:lpstr>Between     It Is</vt:lpstr>
      <vt:lpstr>Interest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Environments</vt:lpstr>
      <vt:lpstr>PowerPoint Presentation</vt:lpstr>
      <vt:lpstr>Occupations</vt:lpstr>
      <vt:lpstr>PowerPoint Presentation</vt:lpstr>
      <vt:lpstr>A Stage for Acting in the Social World</vt:lpstr>
      <vt:lpstr>PowerPoint Presentation</vt:lpstr>
      <vt:lpstr>RIASEC</vt:lpstr>
      <vt:lpstr>PowerPoint Presentation</vt:lpstr>
      <vt:lpstr>PowerPoint Presentation</vt:lpstr>
      <vt:lpstr>Assessing  Interests</vt:lpstr>
      <vt:lpstr>Inventory</vt:lpstr>
      <vt:lpstr>PowerPoint Presentation</vt:lpstr>
      <vt:lpstr>Lentil, a Legume</vt:lpstr>
      <vt:lpstr>Lintel and sill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Assessing  Interests</vt:lpstr>
      <vt:lpstr>Logarithms</vt:lpstr>
      <vt:lpstr>PowerPoint Presentation</vt:lpstr>
      <vt:lpstr>What is your favorite magazine? </vt:lpstr>
      <vt:lpstr>PowerPoint Presentation</vt:lpstr>
      <vt:lpstr>PowerPoint Presentation</vt:lpstr>
      <vt:lpstr>2. Do you read any magazines regularly?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favorite television show?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favorite       website??</vt:lpstr>
      <vt:lpstr>Web-Sites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HIED student with BS in public health  </vt:lpstr>
      <vt:lpstr>PowerPoint Presentation</vt:lpstr>
      <vt:lpstr>PowerPoint Presentation</vt:lpstr>
      <vt:lpstr>A show called Sarabhai Vs Sarabhai – Take 2 about a family with minor misunderstandings but stays together and learns to accept each others’ minor imperfections. </vt:lpstr>
      <vt:lpstr>PowerPoint Presentation</vt:lpstr>
      <vt:lpstr>Magazines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Pastor studying for a    Doctorate in Divinity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Save the Date:</vt:lpstr>
      <vt:lpstr>PowerPoint Presentation</vt:lpstr>
      <vt:lpstr>PowerPoint Presentation</vt:lpstr>
      <vt:lpstr>Aaron Beck</vt:lpstr>
      <vt:lpstr>PowerPoint Presentation</vt:lpstr>
      <vt:lpstr>PowerPoint Presentation</vt:lpstr>
      <vt:lpstr>PowerPoint Presentation</vt:lpstr>
      <vt:lpstr>PowerPoint Presentation</vt:lpstr>
      <vt:lpstr>Gestalt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53</cp:revision>
  <cp:lastPrinted>2017-06-23T18:48:46Z</cp:lastPrinted>
  <dcterms:created xsi:type="dcterms:W3CDTF">2017-04-17T17:22:08Z</dcterms:created>
  <dcterms:modified xsi:type="dcterms:W3CDTF">2017-08-07T16:35:49Z</dcterms:modified>
</cp:coreProperties>
</file>