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3" r:id="rId2"/>
    <p:sldId id="269" r:id="rId3"/>
    <p:sldId id="265" r:id="rId4"/>
    <p:sldId id="274" r:id="rId5"/>
    <p:sldId id="276" r:id="rId6"/>
    <p:sldId id="277" r:id="rId7"/>
    <p:sldId id="278" r:id="rId8"/>
    <p:sldId id="256" r:id="rId9"/>
    <p:sldId id="270" r:id="rId10"/>
    <p:sldId id="280" r:id="rId11"/>
    <p:sldId id="273" r:id="rId12"/>
    <p:sldId id="281" r:id="rId13"/>
    <p:sldId id="266" r:id="rId14"/>
    <p:sldId id="264" r:id="rId15"/>
    <p:sldId id="272" r:id="rId16"/>
    <p:sldId id="257" r:id="rId17"/>
    <p:sldId id="259" r:id="rId18"/>
    <p:sldId id="284" r:id="rId19"/>
    <p:sldId id="282" r:id="rId20"/>
    <p:sldId id="285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82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360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F6D87-820D-4EF0-839A-DE396ABD951E}" type="datetimeFigureOut">
              <a:rPr lang="en-US" smtClean="0"/>
              <a:t>5/22/2025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F2516-2004-4555-9E04-9ADA979571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2515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F6D87-820D-4EF0-839A-DE396ABD951E}" type="datetimeFigureOut">
              <a:rPr lang="en-US" smtClean="0"/>
              <a:t>5/22/2025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F2516-2004-4555-9E04-9ADA979571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8398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F6D87-820D-4EF0-839A-DE396ABD951E}" type="datetimeFigureOut">
              <a:rPr lang="en-US" smtClean="0"/>
              <a:t>5/22/2025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F2516-2004-4555-9E04-9ADA979571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4856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F6D87-820D-4EF0-839A-DE396ABD951E}" type="datetimeFigureOut">
              <a:rPr lang="en-US" smtClean="0"/>
              <a:t>5/22/2025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F2516-2004-4555-9E04-9ADA979571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50740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F6D87-820D-4EF0-839A-DE396ABD951E}" type="datetimeFigureOut">
              <a:rPr lang="en-US" smtClean="0"/>
              <a:t>5/22/2025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F2516-2004-4555-9E04-9ADA979571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4813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F6D87-820D-4EF0-839A-DE396ABD951E}" type="datetimeFigureOut">
              <a:rPr lang="en-US" smtClean="0"/>
              <a:t>5/22/2025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F2516-2004-4555-9E04-9ADA979571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7169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F6D87-820D-4EF0-839A-DE396ABD951E}" type="datetimeFigureOut">
              <a:rPr lang="en-US" smtClean="0"/>
              <a:t>5/22/2025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F2516-2004-4555-9E04-9ADA979571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4213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F6D87-820D-4EF0-839A-DE396ABD951E}" type="datetimeFigureOut">
              <a:rPr lang="en-US" smtClean="0"/>
              <a:t>5/22/2025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F2516-2004-4555-9E04-9ADA979571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6352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F6D87-820D-4EF0-839A-DE396ABD951E}" type="datetimeFigureOut">
              <a:rPr lang="en-US" smtClean="0"/>
              <a:t>5/22/2025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F2516-2004-4555-9E04-9ADA979571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723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F6D87-820D-4EF0-839A-DE396ABD951E}" type="datetimeFigureOut">
              <a:rPr lang="en-US" smtClean="0"/>
              <a:t>5/22/2025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F2516-2004-4555-9E04-9ADA979571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1737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F6D87-820D-4EF0-839A-DE396ABD951E}" type="datetimeFigureOut">
              <a:rPr lang="en-US" smtClean="0"/>
              <a:t>5/22/2025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F2516-2004-4555-9E04-9ADA979571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0510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7F6D87-820D-4EF0-839A-DE396ABD951E}" type="datetimeFigureOut">
              <a:rPr lang="en-US" smtClean="0"/>
              <a:t>5/22/2025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4F2516-2004-4555-9E04-9ADA979571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946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9843" y="0"/>
            <a:ext cx="10515600" cy="132556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21427" y="207732"/>
            <a:ext cx="9470573" cy="538298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the academic </a:t>
            </a:r>
            <a:r>
              <a:rPr lang="en-US" sz="3200" b="1" i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discipline</a:t>
            </a:r>
            <a:r>
              <a:rPr lang="en-US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of vocational psychology, Career Construction Theory </a:t>
            </a: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a scientific </a:t>
            </a:r>
            <a:r>
              <a:rPr lang="en-US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theory that </a:t>
            </a: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explains and predicts a number of interrelated phenomena concerning vocational behavior and career development. </a:t>
            </a:r>
            <a:endParaRPr lang="en-US" sz="3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3200" b="1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profession</a:t>
            </a: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of career </a:t>
            </a:r>
            <a:r>
              <a:rPr lang="en-US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counseling, practitioners </a:t>
            </a: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apply </a:t>
            </a:r>
            <a:r>
              <a:rPr lang="en-US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counseling discourse called Career Construction </a:t>
            </a:r>
            <a:r>
              <a:rPr lang="en-US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Counseling. </a:t>
            </a: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use the term </a:t>
            </a:r>
            <a:r>
              <a:rPr lang="en-US" sz="3200" dirty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“counseling discourse” </a:t>
            </a: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instead of </a:t>
            </a:r>
            <a:r>
              <a:rPr lang="en-US" sz="3200" dirty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“counseling theory” </a:t>
            </a: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emphasize CCC’s focus on practice-based knowledge and observable outcomes rather than CCT’s focus on scientific measurement, prediction, and </a:t>
            </a:r>
            <a:r>
              <a:rPr lang="en-US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experimentation.</a:t>
            </a:r>
            <a:endParaRPr lang="en-US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9641" t="9122" r="58020" b="9896"/>
          <a:stretch/>
        </p:blipFill>
        <p:spPr>
          <a:xfrm>
            <a:off x="267129" y="299809"/>
            <a:ext cx="2116842" cy="2890157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31979" t="14844" r="51667" b="27864"/>
          <a:stretch/>
        </p:blipFill>
        <p:spPr>
          <a:xfrm>
            <a:off x="267128" y="3712494"/>
            <a:ext cx="2247471" cy="2987676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4058390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333A814-9DAA-4942-B4F3-22AA2A9D47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67835" y="3675743"/>
            <a:ext cx="8001001" cy="2832100"/>
          </a:xfrm>
        </p:spPr>
        <p:txBody>
          <a:bodyPr>
            <a:noAutofit/>
          </a:bodyPr>
          <a:lstStyle/>
          <a:p>
            <a:r>
              <a:rPr lang="en-US" sz="2400" dirty="0"/>
              <a:t/>
            </a:r>
            <a:br>
              <a:rPr lang="en-US" sz="2400" dirty="0"/>
            </a:br>
            <a:r>
              <a:rPr lang="en-US" sz="2800" b="1" dirty="0" smtClean="0">
                <a:solidFill>
                  <a:schemeClr val="bg1"/>
                </a:solidFill>
              </a:rPr>
              <a:t>Review Articles</a:t>
            </a:r>
            <a:br>
              <a:rPr lang="en-US" sz="2800" b="1" dirty="0" smtClean="0">
                <a:solidFill>
                  <a:schemeClr val="bg1"/>
                </a:solidFill>
              </a:rPr>
            </a:br>
            <a:r>
              <a:rPr lang="en-US" sz="2800" b="1" dirty="0" smtClean="0">
                <a:solidFill>
                  <a:schemeClr val="bg1"/>
                </a:solidFill>
              </a:rPr>
              <a:t>Reflection Articles</a:t>
            </a:r>
            <a:br>
              <a:rPr lang="en-US" sz="2800" b="1" dirty="0" smtClean="0">
                <a:solidFill>
                  <a:schemeClr val="bg1"/>
                </a:solidFill>
              </a:rPr>
            </a:br>
            <a:r>
              <a:rPr lang="en-US" sz="2800" b="1" dirty="0" smtClean="0">
                <a:solidFill>
                  <a:schemeClr val="bg1"/>
                </a:solidFill>
              </a:rPr>
              <a:t>Technique Articles</a:t>
            </a:r>
            <a:br>
              <a:rPr lang="en-US" sz="2800" b="1" dirty="0" smtClean="0">
                <a:solidFill>
                  <a:schemeClr val="bg1"/>
                </a:solidFill>
              </a:rPr>
            </a:br>
            <a:r>
              <a:rPr lang="en-US" sz="2800" b="1" dirty="0" smtClean="0">
                <a:solidFill>
                  <a:schemeClr val="bg1"/>
                </a:solidFill>
              </a:rPr>
              <a:t>Outcome Measures </a:t>
            </a:r>
            <a:br>
              <a:rPr lang="en-US" sz="2800" b="1" dirty="0" smtClean="0">
                <a:solidFill>
                  <a:schemeClr val="bg1"/>
                </a:solidFill>
              </a:rPr>
            </a:br>
            <a:r>
              <a:rPr lang="en-US" sz="2800" b="1" dirty="0" smtClean="0">
                <a:solidFill>
                  <a:schemeClr val="bg1"/>
                </a:solidFill>
              </a:rPr>
              <a:t>Types of clients</a:t>
            </a:r>
            <a:br>
              <a:rPr lang="en-US" sz="2800" b="1" dirty="0" smtClean="0">
                <a:solidFill>
                  <a:schemeClr val="bg1"/>
                </a:solidFill>
              </a:rPr>
            </a:br>
            <a:r>
              <a:rPr lang="en-US" sz="2800" b="1" dirty="0" smtClean="0">
                <a:solidFill>
                  <a:schemeClr val="bg1"/>
                </a:solidFill>
              </a:rPr>
              <a:t>Individual CCC</a:t>
            </a:r>
            <a:br>
              <a:rPr lang="en-US" sz="2800" b="1" dirty="0" smtClean="0">
                <a:solidFill>
                  <a:schemeClr val="bg1"/>
                </a:solidFill>
              </a:rPr>
            </a:br>
            <a:r>
              <a:rPr lang="en-US" sz="2800" b="1" dirty="0" smtClean="0">
                <a:solidFill>
                  <a:schemeClr val="bg1"/>
                </a:solidFill>
              </a:rPr>
              <a:t>Group CCC</a:t>
            </a:r>
            <a:br>
              <a:rPr lang="en-US" sz="2800" b="1" dirty="0" smtClean="0">
                <a:solidFill>
                  <a:schemeClr val="bg1"/>
                </a:solidFill>
              </a:rPr>
            </a:br>
            <a:r>
              <a:rPr lang="en-US" sz="2800" b="1" dirty="0" smtClean="0">
                <a:solidFill>
                  <a:schemeClr val="bg1"/>
                </a:solidFill>
              </a:rPr>
              <a:t>Case Studies</a:t>
            </a:r>
            <a:br>
              <a:rPr lang="en-US" sz="2800" b="1" dirty="0" smtClean="0">
                <a:solidFill>
                  <a:schemeClr val="bg1"/>
                </a:solidFill>
              </a:rPr>
            </a:br>
            <a:r>
              <a:rPr lang="en-US" sz="2800" b="1" dirty="0" err="1" smtClean="0">
                <a:solidFill>
                  <a:schemeClr val="bg1"/>
                </a:solidFill>
              </a:rPr>
              <a:t>Studies</a:t>
            </a:r>
            <a:r>
              <a:rPr lang="en-US" sz="2800" b="1" dirty="0" smtClean="0">
                <a:solidFill>
                  <a:schemeClr val="bg1"/>
                </a:solidFill>
              </a:rPr>
              <a:t> with follow-up data</a:t>
            </a:r>
            <a:br>
              <a:rPr lang="en-US" sz="2800" b="1" dirty="0" smtClean="0">
                <a:solidFill>
                  <a:schemeClr val="bg1"/>
                </a:solidFill>
              </a:rPr>
            </a:br>
            <a:r>
              <a:rPr lang="en-US" sz="2800" b="1" dirty="0" smtClean="0">
                <a:solidFill>
                  <a:schemeClr val="bg1"/>
                </a:solidFill>
              </a:rPr>
              <a:t>Integrative CCC</a:t>
            </a:r>
            <a:br>
              <a:rPr lang="en-US" sz="2800" b="1" dirty="0" smtClean="0">
                <a:solidFill>
                  <a:schemeClr val="bg1"/>
                </a:solidFill>
              </a:rPr>
            </a:br>
            <a:r>
              <a:rPr lang="en-US" sz="2800" b="1" dirty="0" smtClean="0">
                <a:solidFill>
                  <a:schemeClr val="bg1"/>
                </a:solidFill>
              </a:rPr>
              <a:t>Interpersonal process recall studies</a:t>
            </a:r>
            <a:br>
              <a:rPr lang="en-US" sz="2800" b="1" dirty="0" smtClean="0">
                <a:solidFill>
                  <a:schemeClr val="bg1"/>
                </a:solidFill>
              </a:rPr>
            </a:br>
            <a:r>
              <a:rPr lang="en-US" sz="2800" b="1" dirty="0" smtClean="0">
                <a:solidFill>
                  <a:schemeClr val="bg1"/>
                </a:solidFill>
              </a:rPr>
              <a:t>Innovative moments studies</a:t>
            </a:r>
            <a:br>
              <a:rPr lang="en-US" sz="2800" b="1" dirty="0" smtClean="0">
                <a:solidFill>
                  <a:schemeClr val="bg1"/>
                </a:solidFill>
              </a:rPr>
            </a:br>
            <a:r>
              <a:rPr lang="en-US" sz="2800" b="1" dirty="0" smtClean="0">
                <a:solidFill>
                  <a:schemeClr val="bg1"/>
                </a:solidFill>
              </a:rPr>
              <a:t>Experimental design studies</a:t>
            </a:r>
            <a:br>
              <a:rPr lang="en-US" sz="2800" b="1" dirty="0" smtClean="0">
                <a:solidFill>
                  <a:schemeClr val="bg1"/>
                </a:solidFill>
              </a:rPr>
            </a:br>
            <a:r>
              <a:rPr lang="en-US" sz="2800" b="1" dirty="0" smtClean="0">
                <a:solidFill>
                  <a:schemeClr val="bg1"/>
                </a:solidFill>
              </a:rPr>
              <a:t>My Career Story workbook studies</a:t>
            </a:r>
            <a:br>
              <a:rPr lang="en-US" sz="2800" b="1" dirty="0" smtClean="0">
                <a:solidFill>
                  <a:schemeClr val="bg1"/>
                </a:solidFill>
              </a:rPr>
            </a:br>
            <a:r>
              <a:rPr lang="en-US" sz="2800" b="1" dirty="0" smtClean="0">
                <a:solidFill>
                  <a:schemeClr val="bg1"/>
                </a:solidFill>
              </a:rPr>
              <a:t>Career Construction courses</a:t>
            </a:r>
            <a:br>
              <a:rPr lang="en-US" sz="2800" b="1" dirty="0" smtClean="0">
                <a:solidFill>
                  <a:schemeClr val="bg1"/>
                </a:solidFill>
              </a:rPr>
            </a:br>
            <a:r>
              <a:rPr lang="en-US" sz="2800" b="1" dirty="0" smtClean="0">
                <a:solidFill>
                  <a:schemeClr val="bg1"/>
                </a:solidFill>
              </a:rPr>
              <a:t>Practitioner experiences with CCC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30728" y="3004458"/>
            <a:ext cx="426783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smtClean="0">
                <a:solidFill>
                  <a:srgbClr val="FFC000"/>
                </a:solidFill>
                <a:latin typeface="Arial Black" panose="020B0A04020102020204" pitchFamily="34" charset="0"/>
              </a:rPr>
              <a:t>133 Articles</a:t>
            </a:r>
            <a:endParaRPr lang="en-US" sz="4800" b="1" dirty="0">
              <a:solidFill>
                <a:srgbClr val="FFC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7574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Narrative differs from story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does narrative </a:t>
            </a:r>
            <a:r>
              <a:rPr lang="en-US" dirty="0" err="1"/>
              <a:t>differe</a:t>
            </a:r>
            <a:r>
              <a:rPr lang="en-US" dirty="0"/>
              <a:t> from story, and second </a:t>
            </a:r>
            <a:r>
              <a:rPr lang="en-US"/>
              <a:t>order change.</a:t>
            </a:r>
          </a:p>
        </p:txBody>
      </p:sp>
      <p:sp>
        <p:nvSpPr>
          <p:cNvPr id="5" name="AutoShape 4" descr="Narrative versus Story | #Shorts - YouTub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210" t="32966" r="87545" b="47480"/>
          <a:stretch/>
        </p:blipFill>
        <p:spPr>
          <a:xfrm>
            <a:off x="1527475" y="-144463"/>
            <a:ext cx="9625845" cy="7053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460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3" y="1295854"/>
            <a:ext cx="11252200" cy="1325563"/>
          </a:xfrm>
        </p:spPr>
        <p:txBody>
          <a:bodyPr>
            <a:noAutofit/>
          </a:bodyPr>
          <a:lstStyle/>
          <a:p>
            <a:pPr algn="ctr"/>
            <a:r>
              <a:rPr lang="en-US" sz="5400" b="1" dirty="0" smtClean="0">
                <a:solidFill>
                  <a:srgbClr val="FFC000"/>
                </a:solidFill>
              </a:rPr>
              <a:t>Reflexivity or Meta-reflection is reflection on one’s own reflections to obtain deeper meaning and amalgamate the reflections into a unified framework</a:t>
            </a:r>
            <a:endParaRPr lang="en-US" sz="5400" b="1" dirty="0">
              <a:solidFill>
                <a:srgbClr val="FFC000"/>
              </a:solidFill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1588" t="42735" r="74610" b="46198"/>
          <a:stretch/>
        </p:blipFill>
        <p:spPr>
          <a:xfrm>
            <a:off x="1193801" y="4325272"/>
            <a:ext cx="9728203" cy="2102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492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0393" t="24601" r="60784" b="3473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419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9442" t="28242" r="61724" b="38847"/>
          <a:stretch/>
        </p:blipFill>
        <p:spPr>
          <a:xfrm>
            <a:off x="489859" y="0"/>
            <a:ext cx="4669971" cy="6959600"/>
          </a:xfrm>
          <a:prstGeom prst="rect">
            <a:avLst/>
          </a:prstGeom>
        </p:spPr>
      </p:pic>
      <p:pic>
        <p:nvPicPr>
          <p:cNvPr id="4098" name="Picture 2" descr="The problems are solved, not by giving new information, but by arranging what we have always known. - Ludwig Wittgenstein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91" t="16000" r="5293" b="22667"/>
          <a:stretch/>
        </p:blipFill>
        <p:spPr bwMode="auto">
          <a:xfrm>
            <a:off x="5473699" y="88900"/>
            <a:ext cx="6578601" cy="3319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The true voyage of discovery is not a journey to a new place; it is learning to see with new eyes. - Marcel Proust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03" t="15667" r="722" b="28666"/>
          <a:stretch/>
        </p:blipFill>
        <p:spPr bwMode="auto">
          <a:xfrm>
            <a:off x="5553406" y="3773343"/>
            <a:ext cx="6638594" cy="279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6001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1982" t="26672" r="52064" b="61980"/>
          <a:stretch/>
        </p:blipFill>
        <p:spPr>
          <a:xfrm>
            <a:off x="2146299" y="4643166"/>
            <a:ext cx="7605487" cy="2164039"/>
          </a:xfrm>
          <a:prstGeom prst="rect">
            <a:avLst/>
          </a:prstGeom>
        </p:spPr>
      </p:pic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31731" t="19517" r="51890" b="56360"/>
          <a:stretch/>
        </p:blipFill>
        <p:spPr>
          <a:xfrm>
            <a:off x="685800" y="114300"/>
            <a:ext cx="9855200" cy="45974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79499" y="3644900"/>
            <a:ext cx="1066800" cy="69346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9" name="5-Point Star 8"/>
          <p:cNvSpPr/>
          <p:nvPr/>
        </p:nvSpPr>
        <p:spPr>
          <a:xfrm>
            <a:off x="6997700" y="1741488"/>
            <a:ext cx="914400" cy="609600"/>
          </a:xfrm>
          <a:prstGeom prst="star5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880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8400" y="-515937"/>
            <a:ext cx="9144000" cy="2387600"/>
          </a:xfrm>
        </p:spPr>
        <p:txBody>
          <a:bodyPr/>
          <a:lstStyle/>
          <a:p>
            <a:r>
              <a:rPr lang="en-US" dirty="0"/>
              <a:t>Opening question critical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1875" t="55208" r="64271" b="9896"/>
          <a:stretch/>
        </p:blipFill>
        <p:spPr>
          <a:xfrm>
            <a:off x="1714500" y="2420938"/>
            <a:ext cx="8051800" cy="4711534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8837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2756746-E940-4E34-9E61-39B61FA356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247784"/>
            <a:ext cx="11785600" cy="1325563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Most </a:t>
            </a:r>
            <a:r>
              <a:rPr lang="en-US" b="1" dirty="0" smtClean="0">
                <a:solidFill>
                  <a:schemeClr val="bg1"/>
                </a:solidFill>
              </a:rPr>
              <a:t>Effective Questions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4855" t="18580" r="66425" b="44886"/>
          <a:stretch/>
        </p:blipFill>
        <p:spPr>
          <a:xfrm>
            <a:off x="114302" y="2099136"/>
            <a:ext cx="5482517" cy="4279900"/>
          </a:xfrm>
          <a:prstGeom prst="rect">
            <a:avLst/>
          </a:prstGeom>
        </p:spPr>
      </p:pic>
      <p:pic>
        <p:nvPicPr>
          <p:cNvPr id="6" name="Picture 2" descr="Effective Stock Illustrations – 84,045 Effective Stock Illustrations,  Vectors &amp; Clipart - Dreamstim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51" r="1708" b="12967"/>
          <a:stretch/>
        </p:blipFill>
        <p:spPr bwMode="auto">
          <a:xfrm>
            <a:off x="7175503" y="213750"/>
            <a:ext cx="3644900" cy="1643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/>
          <a:srcRect l="34868" t="23437" r="54892" b="58882"/>
          <a:stretch/>
        </p:blipFill>
        <p:spPr>
          <a:xfrm>
            <a:off x="6438903" y="2142135"/>
            <a:ext cx="5290458" cy="4285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056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05500" y="1373188"/>
            <a:ext cx="6108700" cy="5080000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en-US" dirty="0" smtClean="0"/>
              <a:t> </a:t>
            </a:r>
            <a:r>
              <a:rPr lang="en-US" sz="6300" dirty="0" smtClean="0">
                <a:solidFill>
                  <a:schemeClr val="bg1"/>
                </a:solidFill>
              </a:rPr>
              <a:t>In a few studies of CCC and the MCS Workbook, SOME younger individuals (9</a:t>
            </a:r>
            <a:r>
              <a:rPr lang="en-US" sz="6300" baseline="30000" dirty="0" smtClean="0">
                <a:solidFill>
                  <a:schemeClr val="bg1"/>
                </a:solidFill>
              </a:rPr>
              <a:t>th</a:t>
            </a:r>
            <a:r>
              <a:rPr lang="en-US" sz="6300" dirty="0" smtClean="0">
                <a:solidFill>
                  <a:schemeClr val="bg1"/>
                </a:solidFill>
              </a:rPr>
              <a:t> grade and below) had trouble with role models and ERs --- because of difficulty with verbal symbolization of experience. No trouble with television shows, favorite story, nor motto.</a:t>
            </a:r>
            <a:endParaRPr lang="en-US" sz="6300" dirty="0">
              <a:solidFill>
                <a:schemeClr val="bg1"/>
              </a:solidFill>
            </a:endParaRPr>
          </a:p>
        </p:txBody>
      </p:sp>
      <p:pic>
        <p:nvPicPr>
          <p:cNvPr id="1030" name="Picture 6" descr="Meaning-Making for Living: The Emergence of the Presentational Self in Children's Everyday Dialogues (Paperback)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15" t="29037" r="17552" b="13464"/>
          <a:stretch/>
        </p:blipFill>
        <p:spPr bwMode="auto">
          <a:xfrm>
            <a:off x="337816" y="1373188"/>
            <a:ext cx="4881884" cy="5027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2048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B2A5F87-7AC4-4D42-8598-77E9D06522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571500"/>
            <a:ext cx="11760200" cy="4792563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 smtClean="0">
                <a:solidFill>
                  <a:schemeClr val="bg1"/>
                </a:solidFill>
              </a:rPr>
              <a:t>Manifest </a:t>
            </a:r>
            <a:r>
              <a:rPr lang="en-US" b="1" dirty="0">
                <a:solidFill>
                  <a:schemeClr val="bg1"/>
                </a:solidFill>
              </a:rPr>
              <a:t>interests better than inventories </a:t>
            </a:r>
            <a:r>
              <a:rPr lang="en-US" b="1" dirty="0" smtClean="0">
                <a:solidFill>
                  <a:schemeClr val="bg1"/>
                </a:solidFill>
              </a:rPr>
              <a:t>but inventoried provide a reality check </a:t>
            </a:r>
            <a:r>
              <a:rPr lang="en-US" b="1" smtClean="0">
                <a:solidFill>
                  <a:schemeClr val="bg1"/>
                </a:solidFill>
              </a:rPr>
              <a:t>in Integrative </a:t>
            </a:r>
            <a:r>
              <a:rPr lang="en-US" b="1" dirty="0" smtClean="0">
                <a:solidFill>
                  <a:schemeClr val="bg1"/>
                </a:solidFill>
              </a:rPr>
              <a:t>Career Construction Counseling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2050" name="Picture 2" descr="Unique Sound - YouTube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683" t="27364" r="-4585" b="29357"/>
          <a:stretch/>
        </p:blipFill>
        <p:spPr bwMode="auto">
          <a:xfrm>
            <a:off x="1317624" y="2019300"/>
            <a:ext cx="3976023" cy="157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Resemble Meani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7" t="18137" r="-1" b="14316"/>
          <a:stretch/>
        </p:blipFill>
        <p:spPr bwMode="auto">
          <a:xfrm>
            <a:off x="6654799" y="2019300"/>
            <a:ext cx="4086461" cy="157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Similar Meani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0" t="13017" r="4171" b="16825"/>
          <a:stretch/>
        </p:blipFill>
        <p:spPr bwMode="auto">
          <a:xfrm>
            <a:off x="7033547" y="4375149"/>
            <a:ext cx="3367753" cy="1399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Original Button Stock Illustrations – 19,771 Original Button Stock  Illustrations, Vectors &amp; Clipart - Dreamstime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66" t="19265" r="49000" b="43100"/>
          <a:stretch/>
        </p:blipFill>
        <p:spPr bwMode="auto">
          <a:xfrm>
            <a:off x="1701802" y="4387849"/>
            <a:ext cx="3263900" cy="133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3349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6507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b="1" dirty="0" err="1" smtClean="0">
                <a:solidFill>
                  <a:srgbClr val="FFC000"/>
                </a:solidFill>
              </a:rPr>
              <a:t>Extrospection</a:t>
            </a:r>
            <a:r>
              <a:rPr lang="en-US" b="1" dirty="0">
                <a:solidFill>
                  <a:srgbClr val="FFC000"/>
                </a:solidFill>
              </a:rPr>
              <a:t> </a:t>
            </a:r>
            <a:r>
              <a:rPr lang="en-US" b="1" dirty="0" smtClean="0">
                <a:solidFill>
                  <a:schemeClr val="bg1"/>
                </a:solidFill>
              </a:rPr>
              <a:t>is perceiving </a:t>
            </a:r>
            <a:r>
              <a:rPr lang="en-US" b="1" dirty="0">
                <a:solidFill>
                  <a:schemeClr val="bg1"/>
                </a:solidFill>
              </a:rPr>
              <a:t>and reasoning about the external world and </a:t>
            </a:r>
            <a:r>
              <a:rPr lang="en-US" b="1" dirty="0" smtClean="0">
                <a:solidFill>
                  <a:schemeClr val="bg1"/>
                </a:solidFill>
              </a:rPr>
              <a:t>your </a:t>
            </a:r>
            <a:r>
              <a:rPr lang="en-US" b="1" dirty="0">
                <a:solidFill>
                  <a:schemeClr val="bg1"/>
                </a:solidFill>
              </a:rPr>
              <a:t>experiences within it. 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33021" t="38802" r="52731" b="38671"/>
          <a:stretch/>
        </p:blipFill>
        <p:spPr>
          <a:xfrm>
            <a:off x="2552700" y="1801467"/>
            <a:ext cx="7480300" cy="473047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565400" y="6286499"/>
            <a:ext cx="495300" cy="257689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0312400" y="2933700"/>
            <a:ext cx="14351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C000"/>
                </a:solidFill>
              </a:rPr>
              <a:t>Manifest</a:t>
            </a:r>
          </a:p>
          <a:p>
            <a:pPr algn="ctr"/>
            <a:r>
              <a:rPr lang="en-US" sz="2400" b="1" dirty="0" smtClean="0">
                <a:solidFill>
                  <a:srgbClr val="FFC000"/>
                </a:solidFill>
              </a:rPr>
              <a:t>Interests</a:t>
            </a:r>
            <a:endParaRPr lang="en-US" sz="2400" b="1" dirty="0">
              <a:solidFill>
                <a:srgbClr val="FFC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8600" y="2921001"/>
            <a:ext cx="1905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C000"/>
                </a:solidFill>
              </a:rPr>
              <a:t>Inventoried</a:t>
            </a:r>
          </a:p>
          <a:p>
            <a:pPr algn="ctr"/>
            <a:r>
              <a:rPr lang="en-US" sz="2400" b="1" dirty="0" smtClean="0">
                <a:solidFill>
                  <a:srgbClr val="FFC000"/>
                </a:solidFill>
              </a:rPr>
              <a:t>Interests</a:t>
            </a:r>
            <a:endParaRPr lang="en-US" sz="24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5954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225424"/>
            <a:ext cx="5168900" cy="663257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b="1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b="1" dirty="0" smtClean="0">
                <a:solidFill>
                  <a:schemeClr val="bg1"/>
                </a:solidFill>
              </a:rPr>
              <a:t>In </a:t>
            </a:r>
            <a:r>
              <a:rPr lang="en-US" b="1" dirty="0">
                <a:solidFill>
                  <a:schemeClr val="bg1"/>
                </a:solidFill>
              </a:rPr>
              <a:t>Adlerian </a:t>
            </a:r>
            <a:r>
              <a:rPr lang="en-US" b="1" dirty="0" smtClean="0">
                <a:solidFill>
                  <a:schemeClr val="bg1"/>
                </a:solidFill>
              </a:rPr>
              <a:t>Psychotherapy, </a:t>
            </a:r>
            <a:r>
              <a:rPr lang="en-US" b="1" dirty="0">
                <a:solidFill>
                  <a:schemeClr val="bg1"/>
                </a:solidFill>
              </a:rPr>
              <a:t>ERs reveal GENERAL life themes and explain the origin of interests</a:t>
            </a:r>
            <a:r>
              <a:rPr lang="en-US" b="1" dirty="0" smtClean="0">
                <a:solidFill>
                  <a:schemeClr val="bg1"/>
                </a:solidFill>
              </a:rPr>
              <a:t>.</a:t>
            </a:r>
          </a:p>
          <a:p>
            <a:pPr marL="0" indent="0" algn="ctr">
              <a:buNone/>
            </a:pPr>
            <a:r>
              <a:rPr lang="en-US" b="1" dirty="0" smtClean="0">
                <a:solidFill>
                  <a:srgbClr val="FFC000"/>
                </a:solidFill>
              </a:rPr>
              <a:t>PREOCCUPATION</a:t>
            </a:r>
            <a:endParaRPr lang="en-US" b="1" dirty="0">
              <a:solidFill>
                <a:srgbClr val="FFC000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b="1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b="1" dirty="0" smtClean="0">
                <a:solidFill>
                  <a:schemeClr val="bg1"/>
                </a:solidFill>
              </a:rPr>
              <a:t>In CCC , ERs show a client’s PARTICULAR  perspective on               the career issue. </a:t>
            </a:r>
          </a:p>
          <a:p>
            <a:pPr marL="0" indent="0" algn="ctr">
              <a:buNone/>
            </a:pPr>
            <a:r>
              <a:rPr lang="en-US" b="1" dirty="0" smtClean="0">
                <a:solidFill>
                  <a:srgbClr val="FFC000"/>
                </a:solidFill>
              </a:rPr>
              <a:t>PERSPECTIVE</a:t>
            </a:r>
            <a:endParaRPr lang="en-US" b="1" dirty="0">
              <a:solidFill>
                <a:srgbClr val="FFC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-520" t="10155" r="50938" b="8334"/>
          <a:stretch/>
        </p:blipFill>
        <p:spPr>
          <a:xfrm>
            <a:off x="5676900" y="546100"/>
            <a:ext cx="5295900" cy="2985088"/>
          </a:xfrm>
          <a:prstGeom prst="rect">
            <a:avLst/>
          </a:prstGeom>
        </p:spPr>
      </p:pic>
      <p:pic>
        <p:nvPicPr>
          <p:cNvPr id="2050" name="Picture 2" descr="Stock Market Forecasting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8157" y="3924299"/>
            <a:ext cx="5152118" cy="2692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0942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9185" y="275774"/>
            <a:ext cx="10972800" cy="2141537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ERs </a:t>
            </a:r>
            <a:r>
              <a:rPr lang="en-US" b="1" dirty="0">
                <a:solidFill>
                  <a:schemeClr val="bg1"/>
                </a:solidFill>
              </a:rPr>
              <a:t>address emotions </a:t>
            </a:r>
            <a:r>
              <a:rPr lang="en-US" b="1" dirty="0" smtClean="0">
                <a:solidFill>
                  <a:schemeClr val="bg1"/>
                </a:solidFill>
              </a:rPr>
              <a:t>so </a:t>
            </a:r>
            <a:r>
              <a:rPr lang="en-US" b="1" dirty="0">
                <a:solidFill>
                  <a:schemeClr val="bg1"/>
                </a:solidFill>
              </a:rPr>
              <a:t>counselors must be </a:t>
            </a:r>
            <a:r>
              <a:rPr lang="en-US" b="1" dirty="0" smtClean="0">
                <a:solidFill>
                  <a:schemeClr val="bg1"/>
                </a:solidFill>
              </a:rPr>
              <a:t>comfortable dealing with feelings. Stoltz, Hunt, and Greenhill (2023) present a trauma-informed approach to CCI that is sensitive to clients with PTSD.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1026" name="Picture 2" descr="http://tampatherapy.com/wp-content/uploads/2017/01/emotions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2741" y="2793999"/>
            <a:ext cx="3393907" cy="3398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5697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43514" y="611417"/>
            <a:ext cx="8596086" cy="671104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The </a:t>
            </a:r>
            <a:r>
              <a:rPr lang="en-US" b="1" dirty="0">
                <a:solidFill>
                  <a:schemeClr val="bg1"/>
                </a:solidFill>
                <a:latin typeface="Arial Black" panose="020B0A04020102020204" pitchFamily="34" charset="0"/>
              </a:rPr>
              <a:t>mythical hero and the career changer both face a decisive crisis, travel into the unknown, encounter trials that reshape the self, and then come home changed or </a:t>
            </a:r>
            <a:r>
              <a:rPr lang="en-US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transformed.</a:t>
            </a:r>
          </a:p>
          <a:p>
            <a:pPr marL="0" indent="0">
              <a:buNone/>
            </a:pPr>
            <a:endParaRPr lang="en-US" b="1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CCC </a:t>
            </a:r>
            <a:r>
              <a:rPr lang="en-US" b="1" dirty="0">
                <a:solidFill>
                  <a:schemeClr val="bg1"/>
                </a:solidFill>
                <a:latin typeface="Arial Black" panose="020B0A04020102020204" pitchFamily="34" charset="0"/>
              </a:rPr>
              <a:t>practitioners may use the “role model as hero” to bring continuity and coherence to </a:t>
            </a:r>
            <a:r>
              <a:rPr lang="en-US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the transition. </a:t>
            </a:r>
          </a:p>
          <a:p>
            <a:pPr marL="0" indent="0">
              <a:buNone/>
            </a:pPr>
            <a:endParaRPr lang="en-US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Similar </a:t>
            </a:r>
            <a:r>
              <a:rPr lang="en-US" b="1" dirty="0">
                <a:solidFill>
                  <a:schemeClr val="bg1"/>
                </a:solidFill>
                <a:latin typeface="Arial Black" panose="020B0A04020102020204" pitchFamily="34" charset="0"/>
              </a:rPr>
              <a:t>to Jungian analysts who relate a current personal dilemma to an ancient myth or legend, CCC practitioners can relate current career issues to the characteristics and actions of role models chosen early in life.</a:t>
            </a:r>
          </a:p>
        </p:txBody>
      </p:sp>
      <p:pic>
        <p:nvPicPr>
          <p:cNvPr id="4" name="Picture 2" descr="Hero's Journey - Compilation by Various Artists | Spotify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89" r="16110" b="3676"/>
          <a:stretch/>
        </p:blipFill>
        <p:spPr bwMode="auto">
          <a:xfrm>
            <a:off x="0" y="977900"/>
            <a:ext cx="3276600" cy="4648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9696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0817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 smtClean="0">
                <a:solidFill>
                  <a:srgbClr val="FFC000"/>
                </a:solidFill>
              </a:rPr>
              <a:t>In groups use written </a:t>
            </a:r>
            <a:r>
              <a:rPr lang="en-US" sz="6000" b="1" dirty="0">
                <a:solidFill>
                  <a:srgbClr val="FFC000"/>
                </a:solidFill>
              </a:rPr>
              <a:t>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33739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sz="3200" b="1" dirty="0" err="1" smtClean="0">
                <a:solidFill>
                  <a:schemeClr val="bg1"/>
                </a:solidFill>
              </a:rPr>
              <a:t>Tto</a:t>
            </a:r>
            <a:r>
              <a:rPr lang="en-US" sz="3200" b="1" dirty="0" smtClean="0">
                <a:solidFill>
                  <a:schemeClr val="bg1"/>
                </a:solidFill>
              </a:rPr>
              <a:t> </a:t>
            </a:r>
            <a:r>
              <a:rPr lang="en-US" sz="3200" b="1" dirty="0">
                <a:solidFill>
                  <a:schemeClr val="bg1"/>
                </a:solidFill>
              </a:rPr>
              <a:t>avoid excessive disclosure, participants </a:t>
            </a:r>
            <a:r>
              <a:rPr lang="en-US" sz="3200" b="1" dirty="0" smtClean="0">
                <a:solidFill>
                  <a:schemeClr val="bg1"/>
                </a:solidFill>
              </a:rPr>
              <a:t>write their ERs about </a:t>
            </a:r>
            <a:r>
              <a:rPr lang="en-US" sz="3200" b="1" dirty="0">
                <a:solidFill>
                  <a:schemeClr val="bg1"/>
                </a:solidFill>
              </a:rPr>
              <a:t>thoughts, emotions, and personal experiences that </a:t>
            </a:r>
            <a:r>
              <a:rPr lang="en-US" sz="3200" b="1" dirty="0" smtClean="0">
                <a:solidFill>
                  <a:schemeClr val="bg1"/>
                </a:solidFill>
              </a:rPr>
              <a:t>are </a:t>
            </a:r>
            <a:r>
              <a:rPr lang="en-US" sz="3200" b="1" dirty="0">
                <a:solidFill>
                  <a:schemeClr val="bg1"/>
                </a:solidFill>
              </a:rPr>
              <a:t>more difficult to express during dialogue with the </a:t>
            </a:r>
            <a:r>
              <a:rPr lang="en-US" sz="3200" b="1" dirty="0" smtClean="0">
                <a:solidFill>
                  <a:schemeClr val="bg1"/>
                </a:solidFill>
              </a:rPr>
              <a:t>group. The have private discussion with practitioner.</a:t>
            </a:r>
            <a:endParaRPr lang="en-US" sz="3200" b="1" dirty="0">
              <a:solidFill>
                <a:schemeClr val="bg1"/>
              </a:solidFill>
            </a:endParaRPr>
          </a:p>
        </p:txBody>
      </p:sp>
      <p:pic>
        <p:nvPicPr>
          <p:cNvPr id="2050" name="Picture 2" descr="The Art of Writing — Tom Morri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3200" y="3755571"/>
            <a:ext cx="38100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4753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7386" y="201839"/>
            <a:ext cx="10515600" cy="1325563"/>
          </a:xfrm>
        </p:spPr>
        <p:txBody>
          <a:bodyPr/>
          <a:lstStyle/>
          <a:p>
            <a:r>
              <a:rPr lang="en-US" b="1" dirty="0" smtClean="0">
                <a:solidFill>
                  <a:srgbClr val="FFC000"/>
                </a:solidFill>
              </a:rPr>
              <a:t>Group Members as Audience</a:t>
            </a:r>
            <a:endParaRPr lang="en-US" b="1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6804" y="1825625"/>
            <a:ext cx="5581196" cy="4705804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The group as audience </a:t>
            </a:r>
            <a:r>
              <a:rPr lang="en-US" sz="3200" b="1" dirty="0">
                <a:solidFill>
                  <a:schemeClr val="bg1"/>
                </a:solidFill>
              </a:rPr>
              <a:t>can promote and augment clients’ reflection on the self. </a:t>
            </a:r>
            <a:endParaRPr lang="en-US" sz="3200" b="1" dirty="0" smtClean="0">
              <a:solidFill>
                <a:schemeClr val="bg1"/>
              </a:solidFill>
            </a:endParaRPr>
          </a:p>
          <a:p>
            <a:endParaRPr lang="en-US" sz="3200" b="1" dirty="0">
              <a:solidFill>
                <a:schemeClr val="bg1"/>
              </a:solidFill>
            </a:endParaRPr>
          </a:p>
          <a:p>
            <a:r>
              <a:rPr lang="en-US" sz="3200" b="1" dirty="0" smtClean="0">
                <a:solidFill>
                  <a:schemeClr val="bg1"/>
                </a:solidFill>
              </a:rPr>
              <a:t>Hearing </a:t>
            </a:r>
            <a:r>
              <a:rPr lang="en-US" sz="3200" b="1" dirty="0">
                <a:solidFill>
                  <a:schemeClr val="bg1"/>
                </a:solidFill>
              </a:rPr>
              <a:t>the stories of others </a:t>
            </a:r>
            <a:r>
              <a:rPr lang="en-US" sz="3200" b="1" dirty="0" smtClean="0">
                <a:solidFill>
                  <a:schemeClr val="bg1"/>
                </a:solidFill>
              </a:rPr>
              <a:t>helps group members </a:t>
            </a:r>
            <a:r>
              <a:rPr lang="en-US" sz="3200" b="1" dirty="0">
                <a:solidFill>
                  <a:schemeClr val="bg1"/>
                </a:solidFill>
              </a:rPr>
              <a:t>gain insight into their own stories and make </a:t>
            </a:r>
            <a:r>
              <a:rPr lang="en-US" sz="3200" b="1" dirty="0" smtClean="0">
                <a:solidFill>
                  <a:schemeClr val="bg1"/>
                </a:solidFill>
              </a:rPr>
              <a:t>decisions.</a:t>
            </a:r>
            <a:endParaRPr lang="en-US" sz="3200" b="1" dirty="0">
              <a:solidFill>
                <a:schemeClr val="bg1"/>
              </a:solidFill>
            </a:endParaRPr>
          </a:p>
          <a:p>
            <a:endParaRPr lang="en-US" sz="3200" b="1" dirty="0">
              <a:solidFill>
                <a:schemeClr val="bg1"/>
              </a:solidFill>
            </a:endParaRPr>
          </a:p>
        </p:txBody>
      </p:sp>
      <p:pic>
        <p:nvPicPr>
          <p:cNvPr id="3076" name="Picture 4" descr="Are small groups essential? - Ben Re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7976" y="2455408"/>
            <a:ext cx="3048000" cy="2333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9415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800" y="88900"/>
            <a:ext cx="10922000" cy="6088063"/>
          </a:xfrm>
        </p:spPr>
        <p:txBody>
          <a:bodyPr>
            <a:no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Couple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‘Tell me about three couples, other than parents, who you admired as a couple </a:t>
            </a:r>
            <a:r>
              <a:rPr lang="en-US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during your 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formative years (i.e., three five months or three to five years, depending on </a:t>
            </a:r>
            <a:r>
              <a:rPr lang="en-US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longevity of 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couple</a:t>
            </a:r>
            <a:r>
              <a:rPr lang="en-US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)’.</a:t>
            </a:r>
          </a:p>
          <a:p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Couple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‘Tell me about your </a:t>
            </a:r>
            <a:r>
              <a:rPr lang="en-US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favorites 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 a couple in each media: magazines, TV programs, </a:t>
            </a:r>
            <a:r>
              <a:rPr lang="en-US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websites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What is each about and what attracts you?’</a:t>
            </a:r>
          </a:p>
          <a:p>
            <a:endParaRPr lang="en-US" sz="24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Couple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‘Tell me about your </a:t>
            </a:r>
            <a:r>
              <a:rPr lang="en-US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favorite 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story as a couple from a book or movie’.</a:t>
            </a:r>
          </a:p>
          <a:p>
            <a:endParaRPr lang="en-US" sz="24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Couple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‘As a couple, by what motto or </a:t>
            </a:r>
            <a:r>
              <a:rPr lang="en-US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favorite 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saying do you live?’</a:t>
            </a:r>
          </a:p>
          <a:p>
            <a:endParaRPr lang="en-US" sz="24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Couple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‘Tell me about three </a:t>
            </a:r>
            <a:r>
              <a:rPr lang="en-US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favorite 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memories as a couple during your formative years (i.e</a:t>
            </a:r>
            <a:r>
              <a:rPr lang="en-US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., three 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five months or three to five years, depending on longevity of couple). Then assign </a:t>
            </a:r>
            <a:r>
              <a:rPr lang="en-US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feeling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describe the composition of a </a:t>
            </a:r>
            <a:r>
              <a:rPr lang="en-US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favorite 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snapshot, and a compelling headline </a:t>
            </a:r>
            <a:r>
              <a:rPr lang="en-US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capturing each 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event’.</a:t>
            </a:r>
          </a:p>
        </p:txBody>
      </p:sp>
    </p:spTree>
    <p:extLst>
      <p:ext uri="{BB962C8B-B14F-4D97-AF65-F5344CB8AC3E}">
        <p14:creationId xmlns:p14="http://schemas.microsoft.com/office/powerpoint/2010/main" val="307379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2500" y="3254405"/>
            <a:ext cx="5137150" cy="1332656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</a:rPr>
              <a:t>"Please use this page to write a brief paragraph about where you hope to be in life and what you hope to be doing occupationally five years after graduating from college." </a:t>
            </a:r>
          </a:p>
        </p:txBody>
      </p:sp>
      <p:sp>
        <p:nvSpPr>
          <p:cNvPr id="4" name="Rectangle 3"/>
          <p:cNvSpPr/>
          <p:nvPr/>
        </p:nvSpPr>
        <p:spPr>
          <a:xfrm>
            <a:off x="5238750" y="438250"/>
            <a:ext cx="70104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sz="2000" b="1" i="1" dirty="0">
                <a:solidFill>
                  <a:srgbClr val="FFC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General Fields and Desires to Specification and Exploration</a:t>
            </a:r>
            <a:endParaRPr lang="en-US" sz="2000" b="1" dirty="0">
              <a:solidFill>
                <a:srgbClr val="FFC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200000"/>
              </a:lnSpc>
            </a:pPr>
            <a:r>
              <a:rPr lang="en-US" sz="2000" b="1" i="1" dirty="0">
                <a:solidFill>
                  <a:srgbClr val="FFC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General Interests to More Specification</a:t>
            </a:r>
            <a:endParaRPr lang="en-US" sz="2000" b="1" dirty="0">
              <a:solidFill>
                <a:srgbClr val="FFC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200000"/>
              </a:lnSpc>
            </a:pPr>
            <a:r>
              <a:rPr lang="en-US" sz="2000" b="1" i="1" dirty="0">
                <a:solidFill>
                  <a:srgbClr val="FFC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Nondescript "Job" to Specification</a:t>
            </a:r>
            <a:endParaRPr lang="en-US" sz="2000" b="1" dirty="0">
              <a:solidFill>
                <a:srgbClr val="FFC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200000"/>
              </a:lnSpc>
            </a:pPr>
            <a:r>
              <a:rPr lang="en-US" sz="2000" b="1" i="1" dirty="0">
                <a:solidFill>
                  <a:srgbClr val="FFC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Disregard to Direction</a:t>
            </a:r>
            <a:endParaRPr lang="en-US" sz="2000" b="1" dirty="0">
              <a:solidFill>
                <a:srgbClr val="FFC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200000"/>
              </a:lnSpc>
            </a:pPr>
            <a:r>
              <a:rPr lang="en-US" sz="2000" b="1" i="1" dirty="0">
                <a:solidFill>
                  <a:srgbClr val="FFC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Vagueness to Focus</a:t>
            </a:r>
            <a:endParaRPr lang="en-US" sz="2000" b="1" dirty="0">
              <a:solidFill>
                <a:srgbClr val="FFC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200000"/>
              </a:lnSpc>
            </a:pPr>
            <a:r>
              <a:rPr lang="en-US" sz="2000" b="1" i="1" dirty="0">
                <a:solidFill>
                  <a:srgbClr val="FFC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Hindered to Hopeful</a:t>
            </a:r>
            <a:endParaRPr lang="en-US" sz="2000" b="1" dirty="0">
              <a:solidFill>
                <a:srgbClr val="FFC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200000"/>
              </a:lnSpc>
            </a:pPr>
            <a:r>
              <a:rPr lang="en-US" sz="2000" b="1" i="1" dirty="0">
                <a:solidFill>
                  <a:srgbClr val="FFC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Fixation to Openness</a:t>
            </a:r>
            <a:endParaRPr lang="en-US" sz="2000" b="1" dirty="0">
              <a:solidFill>
                <a:srgbClr val="FFC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200000"/>
              </a:lnSpc>
            </a:pPr>
            <a:r>
              <a:rPr lang="en-US" sz="2000" b="1" i="1" dirty="0">
                <a:solidFill>
                  <a:srgbClr val="FFC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Stagnation</a:t>
            </a:r>
            <a:endParaRPr lang="en-US" sz="2000" b="1" dirty="0">
              <a:solidFill>
                <a:srgbClr val="FFC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200000"/>
              </a:lnSpc>
            </a:pPr>
            <a:r>
              <a:rPr lang="en-US" sz="2000" b="1" i="1" dirty="0">
                <a:solidFill>
                  <a:srgbClr val="FFC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Word Count</a:t>
            </a:r>
            <a:endParaRPr lang="en-US" sz="2000" b="1" dirty="0">
              <a:solidFill>
                <a:srgbClr val="FFC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6426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26429" y="365125"/>
            <a:ext cx="7315200" cy="1325563"/>
          </a:xfrm>
        </p:spPr>
        <p:txBody>
          <a:bodyPr/>
          <a:lstStyle/>
          <a:p>
            <a:r>
              <a:rPr lang="en-US" b="1" dirty="0" smtClean="0">
                <a:solidFill>
                  <a:srgbClr val="FFC000"/>
                </a:solidFill>
              </a:rPr>
              <a:t>Thank you</a:t>
            </a:r>
            <a:endParaRPr lang="en-US" b="1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506662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800" smtClean="0">
                <a:solidFill>
                  <a:schemeClr val="bg1"/>
                </a:solidFill>
              </a:rPr>
              <a:t>marksavickas.com</a:t>
            </a:r>
            <a:endParaRPr lang="en-US" sz="4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28743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355</TotalTime>
  <Words>683</Words>
  <Application>Microsoft Office PowerPoint</Application>
  <PresentationFormat>Widescreen</PresentationFormat>
  <Paragraphs>60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</vt:lpstr>
      <vt:lpstr>Arial Black</vt:lpstr>
      <vt:lpstr>Calibri</vt:lpstr>
      <vt:lpstr>Calibri Light</vt:lpstr>
      <vt:lpstr>Times New Roman</vt:lpstr>
      <vt:lpstr>Office Theme</vt:lpstr>
      <vt:lpstr>PowerPoint Presentation</vt:lpstr>
      <vt:lpstr> Review Articles Reflection Articles Technique Articles Outcome Measures  Types of clients Individual CCC Group CCC Case Studies Studies with follow-up data Integrative CCC Interpersonal process recall studies Innovative moments studies Experimental design studies My Career Story workbook studies Career Construction courses Practitioner experiences with CCC</vt:lpstr>
      <vt:lpstr>Narrative differs from story</vt:lpstr>
      <vt:lpstr>Reflexivity or Meta-reflection is reflection on one’s own reflections to obtain deeper meaning and amalgamate the reflections into a unified framework</vt:lpstr>
      <vt:lpstr>PowerPoint Presentation</vt:lpstr>
      <vt:lpstr>PowerPoint Presentation</vt:lpstr>
      <vt:lpstr>PowerPoint Presentation</vt:lpstr>
      <vt:lpstr>Opening question critical</vt:lpstr>
      <vt:lpstr>Most Effective Questions</vt:lpstr>
      <vt:lpstr>PowerPoint Presentation</vt:lpstr>
      <vt:lpstr>PowerPoint Presentation</vt:lpstr>
      <vt:lpstr>Extrospection is perceiving and reasoning about the external world and your experiences within it. </vt:lpstr>
      <vt:lpstr>PowerPoint Presentation</vt:lpstr>
      <vt:lpstr>ERs address emotions so counselors must be comfortable dealing with feelings. Stoltz, Hunt, and Greenhill (2023) present a trauma-informed approach to CCI that is sensitive to clients with PTSD.</vt:lpstr>
      <vt:lpstr>PowerPoint Presentation</vt:lpstr>
      <vt:lpstr>In groups use written ERs</vt:lpstr>
      <vt:lpstr>Group Members as Audience</vt:lpstr>
      <vt:lpstr>PowerPoint Presentation</vt:lpstr>
      <vt:lpstr>"Please use this page to write a brief paragraph about where you hope to be in life and what you hope to be doing occupationally five years after graduating from college." </vt:lpstr>
      <vt:lpstr>Thank you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Opening question critical</dc:title>
  <dc:creator>Owner</dc:creator>
  <cp:lastModifiedBy>Owner</cp:lastModifiedBy>
  <cp:revision>53</cp:revision>
  <dcterms:created xsi:type="dcterms:W3CDTF">2025-04-07T15:17:19Z</dcterms:created>
  <dcterms:modified xsi:type="dcterms:W3CDTF">2025-05-22T18:41:28Z</dcterms:modified>
</cp:coreProperties>
</file>